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95" r:id="rId2"/>
    <p:sldId id="280" r:id="rId3"/>
    <p:sldId id="279" r:id="rId4"/>
    <p:sldId id="296" r:id="rId5"/>
    <p:sldId id="256" r:id="rId6"/>
    <p:sldId id="257" r:id="rId7"/>
    <p:sldId id="258" r:id="rId8"/>
    <p:sldId id="259" r:id="rId9"/>
    <p:sldId id="261" r:id="rId10"/>
    <p:sldId id="263" r:id="rId11"/>
    <p:sldId id="262" r:id="rId12"/>
    <p:sldId id="276" r:id="rId13"/>
    <p:sldId id="292" r:id="rId14"/>
    <p:sldId id="278" r:id="rId15"/>
    <p:sldId id="260" r:id="rId16"/>
    <p:sldId id="264" r:id="rId17"/>
    <p:sldId id="265" r:id="rId18"/>
    <p:sldId id="284" r:id="rId19"/>
    <p:sldId id="285" r:id="rId20"/>
    <p:sldId id="272" r:id="rId21"/>
    <p:sldId id="273" r:id="rId22"/>
    <p:sldId id="274" r:id="rId23"/>
    <p:sldId id="275" r:id="rId24"/>
    <p:sldId id="293" r:id="rId25"/>
    <p:sldId id="29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A462F"/>
    <a:srgbClr val="16321D"/>
    <a:srgbClr val="26542D"/>
    <a:srgbClr val="1F4524"/>
    <a:srgbClr val="FFFFFF"/>
    <a:srgbClr val="4F81BD"/>
    <a:srgbClr val="183814"/>
    <a:srgbClr val="385D8A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59" d="100"/>
          <a:sy n="59" d="100"/>
        </p:scale>
        <p:origin x="-81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227C9-8D08-4CD2-93D0-BC9E79ABBB8F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5EC98-6ACA-4AC0-A7C9-55A04532B3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Действительные причастия прошедшего времени образуются от основы инфинитива при помощи суффиксов –</a:t>
            </a:r>
            <a:r>
              <a:rPr lang="ru-RU" dirty="0" err="1" smtClean="0"/>
              <a:t>вш</a:t>
            </a:r>
            <a:r>
              <a:rPr lang="ru-RU" dirty="0" smtClean="0"/>
              <a:t>- и –</a:t>
            </a:r>
            <a:r>
              <a:rPr lang="ru-RU" dirty="0" err="1" smtClean="0"/>
              <a:t>ш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8B842-CF2F-4FEF-9E7D-9A9F1F406A3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407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Образование и правописание причастий прошедшего времени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400" b="1" dirty="0" smtClean="0"/>
              <a:t>Суворова Наталья Владимировна</a:t>
            </a:r>
          </a:p>
          <a:p>
            <a:r>
              <a:rPr lang="ru-RU" sz="2400" b="1" smtClean="0"/>
              <a:t>учитель </a:t>
            </a:r>
            <a:r>
              <a:rPr lang="ru-RU" sz="2400" b="1" dirty="0" smtClean="0"/>
              <a:t>ГБОУ гимназия № 631</a:t>
            </a:r>
          </a:p>
          <a:p>
            <a:r>
              <a:rPr lang="ru-RU" sz="2400" b="1" dirty="0" smtClean="0"/>
              <a:t>Приморского района</a:t>
            </a:r>
          </a:p>
          <a:p>
            <a:r>
              <a:rPr lang="ru-RU" sz="2400" b="1" dirty="0" smtClean="0"/>
              <a:t>Санкт-Петербурга</a:t>
            </a:r>
            <a:endParaRPr lang="ru-RU" sz="2400" b="1" dirty="0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771800" y="836712"/>
            <a:ext cx="2952751" cy="1582737"/>
            <a:chOff x="-114" y="1524"/>
            <a:chExt cx="1860" cy="997"/>
          </a:xfrm>
        </p:grpSpPr>
        <p:pic>
          <p:nvPicPr>
            <p:cNvPr id="5" name="Picture 19" descr="297-20071009-231056-520x85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14" y="1524"/>
              <a:ext cx="610" cy="997"/>
            </a:xfrm>
            <a:prstGeom prst="rect">
              <a:avLst/>
            </a:prstGeom>
            <a:noFill/>
          </p:spPr>
        </p:pic>
        <p:sp>
          <p:nvSpPr>
            <p:cNvPr id="6" name="AutoShape 20"/>
            <p:cNvSpPr>
              <a:spLocks noChangeArrowheads="1"/>
            </p:cNvSpPr>
            <p:nvPr/>
          </p:nvSpPr>
          <p:spPr bwMode="auto">
            <a:xfrm>
              <a:off x="476" y="2023"/>
              <a:ext cx="1270" cy="318"/>
            </a:xfrm>
            <a:prstGeom prst="wedgeRoundRectCallout">
              <a:avLst>
                <a:gd name="adj1" fmla="val -57245"/>
                <a:gd name="adj2" fmla="val 67287"/>
                <a:gd name="adj3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</a:rPr>
                <a:t>Проверим</a:t>
              </a:r>
              <a:endParaRPr lang="ru-RU" sz="24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60640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ru-RU" sz="4000" b="1" dirty="0" smtClean="0"/>
              <a:t>Буква   </a:t>
            </a:r>
            <a:r>
              <a:rPr lang="ru-RU" sz="4000" b="1" dirty="0" smtClean="0">
                <a:solidFill>
                  <a:srgbClr val="C00000"/>
                </a:solidFill>
              </a:rPr>
              <a:t>Ё</a:t>
            </a:r>
            <a:r>
              <a:rPr lang="ru-RU" sz="4000" b="1" dirty="0" smtClean="0"/>
              <a:t>   пишется   в   суффиксе   </a:t>
            </a:r>
          </a:p>
          <a:p>
            <a:pPr marL="0" indent="0">
              <a:buNone/>
            </a:pPr>
            <a:r>
              <a:rPr lang="ru-RU" sz="4000" b="1" dirty="0" smtClean="0"/>
              <a:t>страдательных   причастий                  после   </a:t>
            </a:r>
            <a:r>
              <a:rPr lang="ru-RU" sz="4000" b="1" dirty="0" smtClean="0">
                <a:solidFill>
                  <a:srgbClr val="C00000"/>
                </a:solidFill>
              </a:rPr>
              <a:t>шипящих</a:t>
            </a:r>
            <a:r>
              <a:rPr lang="ru-RU" sz="4000" b="1" dirty="0" smtClean="0"/>
              <a:t>   под   ударением: </a:t>
            </a:r>
            <a:endParaRPr lang="ru-RU" sz="4000" dirty="0" smtClean="0"/>
          </a:p>
          <a:p>
            <a:pPr marL="0" indent="0">
              <a:buNone/>
            </a:pPr>
            <a:r>
              <a:rPr lang="ru-RU" sz="6000" b="1" dirty="0" smtClean="0"/>
              <a:t>сраж</a:t>
            </a:r>
            <a:r>
              <a:rPr lang="ru-RU" sz="6000" b="1" dirty="0" smtClean="0">
                <a:solidFill>
                  <a:srgbClr val="C00000"/>
                </a:solidFill>
              </a:rPr>
              <a:t>ё</a:t>
            </a:r>
            <a:r>
              <a:rPr lang="ru-RU" sz="6000" b="1" dirty="0" smtClean="0"/>
              <a:t>нный,                       вскипяч</a:t>
            </a:r>
            <a:r>
              <a:rPr lang="ru-RU" sz="6000" b="1" dirty="0" smtClean="0">
                <a:solidFill>
                  <a:srgbClr val="C00000"/>
                </a:solidFill>
              </a:rPr>
              <a:t>ё</a:t>
            </a:r>
            <a:r>
              <a:rPr lang="ru-RU" sz="6000" b="1" dirty="0" smtClean="0"/>
              <a:t>нный,                 освещ</a:t>
            </a:r>
            <a:r>
              <a:rPr lang="ru-RU" sz="6000" b="1" dirty="0" smtClean="0">
                <a:solidFill>
                  <a:srgbClr val="C00000"/>
                </a:solidFill>
              </a:rPr>
              <a:t>ё</a:t>
            </a:r>
            <a:r>
              <a:rPr lang="ru-RU" sz="6000" b="1" dirty="0" smtClean="0"/>
              <a:t>нный.  </a:t>
            </a:r>
            <a:r>
              <a:rPr lang="ru-RU" sz="6000" b="1" i="1" dirty="0" smtClean="0"/>
              <a:t>   </a:t>
            </a:r>
            <a:r>
              <a:rPr lang="ru-RU" sz="4000" b="1" i="1" dirty="0" smtClean="0"/>
              <a:t> 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/>
          <p:cNvSpPr/>
          <p:nvPr/>
        </p:nvSpPr>
        <p:spPr>
          <a:xfrm>
            <a:off x="755576" y="1844825"/>
            <a:ext cx="7632848" cy="31700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000" b="1" dirty="0" smtClean="0"/>
              <a:t>крыть — крытый </a:t>
            </a:r>
            <a:br>
              <a:rPr lang="ru-RU" sz="4000" b="1" dirty="0" smtClean="0"/>
            </a:br>
            <a:r>
              <a:rPr lang="ru-RU" sz="4000" b="1" dirty="0" smtClean="0"/>
              <a:t>бить — битый </a:t>
            </a:r>
            <a:br>
              <a:rPr lang="ru-RU" sz="4000" b="1" dirty="0" smtClean="0"/>
            </a:br>
            <a:r>
              <a:rPr lang="ru-RU" sz="4000" b="1" dirty="0" smtClean="0"/>
              <a:t>прополоть — прополотый </a:t>
            </a:r>
            <a:br>
              <a:rPr lang="ru-RU" sz="4000" b="1" dirty="0" smtClean="0"/>
            </a:br>
            <a:r>
              <a:rPr lang="ru-RU" sz="4000" b="1" dirty="0" smtClean="0"/>
              <a:t>вытереть — вытертый</a:t>
            </a:r>
          </a:p>
          <a:p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404665"/>
            <a:ext cx="2448272" cy="778098"/>
          </a:xfrm>
          <a:solidFill>
            <a:schemeClr val="bg2"/>
          </a:solidFill>
        </p:spPr>
        <p:txBody>
          <a:bodyPr/>
          <a:lstStyle/>
          <a:p>
            <a:r>
              <a:rPr lang="ru-RU" sz="6600" b="1" dirty="0" smtClean="0">
                <a:solidFill>
                  <a:srgbClr val="C00000"/>
                </a:solidFill>
              </a:rPr>
              <a:t>-Т-</a:t>
            </a:r>
            <a:endParaRPr lang="ru-RU" sz="6600" dirty="0">
              <a:solidFill>
                <a:srgbClr val="C00000"/>
              </a:solidFill>
            </a:endParaRPr>
          </a:p>
        </p:txBody>
      </p:sp>
      <p:grpSp>
        <p:nvGrpSpPr>
          <p:cNvPr id="10" name="Группа 13"/>
          <p:cNvGrpSpPr/>
          <p:nvPr/>
        </p:nvGrpSpPr>
        <p:grpSpPr>
          <a:xfrm>
            <a:off x="827584" y="3501008"/>
            <a:ext cx="1944216" cy="216024"/>
            <a:chOff x="1763688" y="2421810"/>
            <a:chExt cx="1368152" cy="299151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Группа 29"/>
          <p:cNvGrpSpPr/>
          <p:nvPr/>
        </p:nvGrpSpPr>
        <p:grpSpPr>
          <a:xfrm>
            <a:off x="3635896" y="1844824"/>
            <a:ext cx="360040" cy="216024"/>
            <a:chOff x="1331640" y="3284984"/>
            <a:chExt cx="360040" cy="21602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33"/>
          <p:cNvGrpSpPr/>
          <p:nvPr/>
        </p:nvGrpSpPr>
        <p:grpSpPr>
          <a:xfrm>
            <a:off x="5724128" y="3068960"/>
            <a:ext cx="360040" cy="216024"/>
            <a:chOff x="1331640" y="3284984"/>
            <a:chExt cx="360040" cy="216024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36"/>
          <p:cNvGrpSpPr/>
          <p:nvPr/>
        </p:nvGrpSpPr>
        <p:grpSpPr>
          <a:xfrm>
            <a:off x="4788024" y="3645024"/>
            <a:ext cx="360040" cy="216024"/>
            <a:chOff x="1331640" y="3284984"/>
            <a:chExt cx="360040" cy="216024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39"/>
          <p:cNvGrpSpPr/>
          <p:nvPr/>
        </p:nvGrpSpPr>
        <p:grpSpPr>
          <a:xfrm>
            <a:off x="2987824" y="2492896"/>
            <a:ext cx="360040" cy="216024"/>
            <a:chOff x="1331640" y="3284984"/>
            <a:chExt cx="360040" cy="216024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13"/>
          <p:cNvGrpSpPr/>
          <p:nvPr/>
        </p:nvGrpSpPr>
        <p:grpSpPr>
          <a:xfrm>
            <a:off x="827584" y="4149080"/>
            <a:ext cx="1656184" cy="216024"/>
            <a:chOff x="1763688" y="2421810"/>
            <a:chExt cx="1368152" cy="299151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Группа 13"/>
          <p:cNvGrpSpPr/>
          <p:nvPr/>
        </p:nvGrpSpPr>
        <p:grpSpPr>
          <a:xfrm>
            <a:off x="827584" y="2852936"/>
            <a:ext cx="648072" cy="216024"/>
            <a:chOff x="1763688" y="2421810"/>
            <a:chExt cx="1368152" cy="299151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Группа 13"/>
          <p:cNvGrpSpPr/>
          <p:nvPr/>
        </p:nvGrpSpPr>
        <p:grpSpPr>
          <a:xfrm>
            <a:off x="755576" y="2276872"/>
            <a:ext cx="1008112" cy="216024"/>
            <a:chOff x="1763688" y="2421810"/>
            <a:chExt cx="1368152" cy="299151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661648" cy="583264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Выпишите страдательные причастия прошедшего времени и обозначьте суффиксы.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4000" b="1" dirty="0" smtClean="0"/>
              <a:t>1.   Дети   направились   в   сад,            увешанный   фонариками, где   в         таинственной   тьме  </a:t>
            </a:r>
            <a:r>
              <a:rPr lang="ru-RU" sz="4000" b="1" dirty="0" err="1" smtClean="0"/>
              <a:t>вырисовывалисьневероятно</a:t>
            </a:r>
            <a:r>
              <a:rPr lang="ru-RU" sz="4000" b="1" dirty="0" smtClean="0"/>
              <a:t>  яркие  кусты,                </a:t>
            </a:r>
            <a:r>
              <a:rPr lang="ru-RU" sz="4000" b="1" dirty="0" smtClean="0">
                <a:solidFill>
                  <a:schemeClr val="bg1"/>
                </a:solidFill>
              </a:rPr>
              <a:t>      </a:t>
            </a:r>
            <a:r>
              <a:rPr lang="ru-RU" sz="4000" b="1" dirty="0" smtClean="0"/>
              <a:t>охваченные   зелёным   и   красным   светом. </a:t>
            </a:r>
          </a:p>
          <a:p>
            <a:pPr>
              <a:buNone/>
            </a:pPr>
            <a:r>
              <a:rPr lang="ru-RU" sz="4000" b="1" dirty="0" smtClean="0"/>
              <a:t> 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5536" y="2924944"/>
            <a:ext cx="24482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5536" y="4797152"/>
            <a:ext cx="25202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7"/>
          <p:cNvGrpSpPr/>
          <p:nvPr/>
        </p:nvGrpSpPr>
        <p:grpSpPr>
          <a:xfrm>
            <a:off x="1475656" y="2204864"/>
            <a:ext cx="288032" cy="288032"/>
            <a:chOff x="1331640" y="3284984"/>
            <a:chExt cx="360040" cy="216024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10"/>
          <p:cNvGrpSpPr/>
          <p:nvPr/>
        </p:nvGrpSpPr>
        <p:grpSpPr>
          <a:xfrm>
            <a:off x="1835696" y="2204864"/>
            <a:ext cx="432048" cy="288032"/>
            <a:chOff x="1331640" y="3284984"/>
            <a:chExt cx="360040" cy="216024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19"/>
          <p:cNvGrpSpPr/>
          <p:nvPr/>
        </p:nvGrpSpPr>
        <p:grpSpPr>
          <a:xfrm>
            <a:off x="1619672" y="4005064"/>
            <a:ext cx="720080" cy="432048"/>
            <a:chOff x="1331640" y="3284984"/>
            <a:chExt cx="360040" cy="216024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7"/>
            <a:ext cx="8229600" cy="4525963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6000" b="1" dirty="0" smtClean="0"/>
              <a:t>2. Охотник,   отметив      след      сломанной          веткой,   пробрался    к  воде.   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2564904"/>
            <a:ext cx="34563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13"/>
          <p:cNvGrpSpPr/>
          <p:nvPr/>
        </p:nvGrpSpPr>
        <p:grpSpPr>
          <a:xfrm>
            <a:off x="4860032" y="1628800"/>
            <a:ext cx="288032" cy="288032"/>
            <a:chOff x="1331640" y="3284984"/>
            <a:chExt cx="360040" cy="216024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6"/>
          <p:cNvGrpSpPr/>
          <p:nvPr/>
        </p:nvGrpSpPr>
        <p:grpSpPr>
          <a:xfrm>
            <a:off x="5292080" y="1628800"/>
            <a:ext cx="648072" cy="288032"/>
            <a:chOff x="1331640" y="3284984"/>
            <a:chExt cx="540060" cy="216024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1547664" y="3284984"/>
              <a:ext cx="32403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756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62599" y="404666"/>
            <a:ext cx="2457272" cy="32403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3528" y="3645024"/>
            <a:ext cx="8435280" cy="259228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3200" b="1" dirty="0" smtClean="0"/>
              <a:t>Розовые   тени   скользили   по   белизне   </a:t>
            </a:r>
            <a:r>
              <a:rPr lang="ru-RU" sz="3200" b="1" dirty="0" err="1" smtClean="0"/>
              <a:t>егомачт</a:t>
            </a:r>
            <a:r>
              <a:rPr lang="ru-RU" sz="3200" b="1" dirty="0" smtClean="0"/>
              <a:t>   и  снастей,   всё   было  белым,   кроме   раскинутых,   плавно сдвинутых   парусов    </a:t>
            </a:r>
          </a:p>
          <a:p>
            <a:pPr marL="0" indent="0">
              <a:buNone/>
            </a:pPr>
            <a:r>
              <a:rPr lang="ru-RU" sz="3200" b="1" dirty="0" smtClean="0"/>
              <a:t>цвета   глубокой   радости. </a:t>
            </a:r>
            <a:endParaRPr lang="ru-RU" sz="3200" dirty="0"/>
          </a:p>
        </p:txBody>
      </p:sp>
      <p:pic>
        <p:nvPicPr>
          <p:cNvPr id="6" name="Рисунок 5" descr="0002-002-Aleksandr-Gr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476673"/>
            <a:ext cx="2275684" cy="31082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35896" y="1556793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</a:rPr>
              <a:t>Александ</a:t>
            </a:r>
            <a:r>
              <a:rPr lang="ru-RU" sz="2400" b="1" dirty="0" smtClean="0">
                <a:solidFill>
                  <a:schemeClr val="bg1"/>
                </a:solidFill>
              </a:rPr>
              <a:t> Грин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«Алые паруса»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67544" y="5157192"/>
            <a:ext cx="2016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11960" y="5229200"/>
            <a:ext cx="20162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13"/>
          <p:cNvGrpSpPr/>
          <p:nvPr/>
        </p:nvGrpSpPr>
        <p:grpSpPr>
          <a:xfrm>
            <a:off x="5436096" y="4581128"/>
            <a:ext cx="288032" cy="432048"/>
            <a:chOff x="1331640" y="3284984"/>
            <a:chExt cx="360040" cy="21602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Группа 13"/>
          <p:cNvGrpSpPr/>
          <p:nvPr/>
        </p:nvGrpSpPr>
        <p:grpSpPr>
          <a:xfrm>
            <a:off x="1835696" y="4509120"/>
            <a:ext cx="216024" cy="432047"/>
            <a:chOff x="1331640" y="3284984"/>
            <a:chExt cx="360040" cy="216024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Выделите глаголы, от которых можно образовать страдательные причастия прошедшего времени.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bg1"/>
                </a:solidFill>
              </a:rPr>
              <a:t>Вспыхнуть, поднять, вывести, танцевать,   предупредить, охотиться, найти.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228184" y="3429000"/>
            <a:ext cx="187220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63888" y="3933056"/>
            <a:ext cx="187220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99592" y="3429000"/>
            <a:ext cx="187220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347864" y="4221089"/>
            <a:ext cx="4896544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поднятый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выведенный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предупреждённый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найденный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pSp>
        <p:nvGrpSpPr>
          <p:cNvPr id="11" name="Группа 13"/>
          <p:cNvGrpSpPr/>
          <p:nvPr/>
        </p:nvGrpSpPr>
        <p:grpSpPr>
          <a:xfrm>
            <a:off x="5940152" y="4149081"/>
            <a:ext cx="288032" cy="288032"/>
            <a:chOff x="1331640" y="3284984"/>
            <a:chExt cx="360040" cy="216024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13"/>
          <p:cNvGrpSpPr/>
          <p:nvPr/>
        </p:nvGrpSpPr>
        <p:grpSpPr>
          <a:xfrm>
            <a:off x="5724128" y="4149081"/>
            <a:ext cx="288032" cy="288032"/>
            <a:chOff x="1331640" y="3284984"/>
            <a:chExt cx="360040" cy="216024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19"/>
          <p:cNvGrpSpPr/>
          <p:nvPr/>
        </p:nvGrpSpPr>
        <p:grpSpPr>
          <a:xfrm>
            <a:off x="5724128" y="4509120"/>
            <a:ext cx="720080" cy="432048"/>
            <a:chOff x="1331640" y="3284984"/>
            <a:chExt cx="360040" cy="216024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19"/>
          <p:cNvGrpSpPr/>
          <p:nvPr/>
        </p:nvGrpSpPr>
        <p:grpSpPr>
          <a:xfrm>
            <a:off x="6300192" y="5013176"/>
            <a:ext cx="720080" cy="432048"/>
            <a:chOff x="1331640" y="3284984"/>
            <a:chExt cx="360040" cy="216024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Группа 19"/>
          <p:cNvGrpSpPr/>
          <p:nvPr/>
        </p:nvGrpSpPr>
        <p:grpSpPr>
          <a:xfrm>
            <a:off x="5652120" y="5445224"/>
            <a:ext cx="720080" cy="432048"/>
            <a:chOff x="1331640" y="3284984"/>
            <a:chExt cx="360040" cy="216024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Вставьте пропущенные буквы</a:t>
            </a:r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4"/>
            <a:ext cx="8229600" cy="3744416"/>
          </a:xfrm>
        </p:spPr>
        <p:txBody>
          <a:bodyPr/>
          <a:lstStyle/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застро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нные</a:t>
            </a:r>
            <a:r>
              <a:rPr lang="ru-RU" b="1" dirty="0" smtClean="0">
                <a:solidFill>
                  <a:schemeClr val="bg1"/>
                </a:solidFill>
              </a:rPr>
              <a:t> окраины - 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занавеш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нное</a:t>
            </a:r>
            <a:r>
              <a:rPr lang="ru-RU" b="1" dirty="0" smtClean="0">
                <a:solidFill>
                  <a:schemeClr val="bg1"/>
                </a:solidFill>
              </a:rPr>
              <a:t> окно -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подвеш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нные</a:t>
            </a:r>
            <a:r>
              <a:rPr lang="ru-RU" b="1" dirty="0" smtClean="0">
                <a:solidFill>
                  <a:schemeClr val="bg1"/>
                </a:solidFill>
              </a:rPr>
              <a:t> флажки - 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увеш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нная</a:t>
            </a:r>
            <a:r>
              <a:rPr lang="ru-RU" b="1" dirty="0" smtClean="0">
                <a:solidFill>
                  <a:schemeClr val="bg1"/>
                </a:solidFill>
              </a:rPr>
              <a:t> орденами грудь -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выслуш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нные</a:t>
            </a:r>
            <a:r>
              <a:rPr lang="ru-RU" b="1" dirty="0" smtClean="0">
                <a:solidFill>
                  <a:schemeClr val="bg1"/>
                </a:solidFill>
              </a:rPr>
              <a:t> замечания  -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высуш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нные</a:t>
            </a:r>
            <a:r>
              <a:rPr lang="ru-RU" b="1" dirty="0" smtClean="0">
                <a:solidFill>
                  <a:schemeClr val="bg1"/>
                </a:solidFill>
              </a:rPr>
              <a:t> грибы  -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725145"/>
            <a:ext cx="230425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застроить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5301208"/>
            <a:ext cx="201622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высушить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301208"/>
            <a:ext cx="237626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выслушать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92080" y="4725145"/>
            <a:ext cx="1872208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увешать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5301208"/>
            <a:ext cx="2232248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подвесить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4725145"/>
            <a:ext cx="2267744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занавесить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725144"/>
            <a:ext cx="7992888" cy="1440160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63688" y="4149080"/>
            <a:ext cx="360040" cy="432048"/>
          </a:xfrm>
          <a:prstGeom prst="rect">
            <a:avLst/>
          </a:prstGeom>
          <a:solidFill>
            <a:srgbClr val="2A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е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75656" y="2996952"/>
            <a:ext cx="360040" cy="432048"/>
          </a:xfrm>
          <a:prstGeom prst="rect">
            <a:avLst/>
          </a:prstGeom>
          <a:solidFill>
            <a:srgbClr val="2A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а</a:t>
            </a:r>
            <a:endParaRPr lang="ru-RU" sz="66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07704" y="2420888"/>
            <a:ext cx="360040" cy="432048"/>
          </a:xfrm>
          <a:prstGeom prst="rect">
            <a:avLst/>
          </a:prstGeom>
          <a:solidFill>
            <a:srgbClr val="2A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е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51720" y="1772816"/>
            <a:ext cx="360040" cy="432048"/>
          </a:xfrm>
          <a:prstGeom prst="rect">
            <a:avLst/>
          </a:prstGeom>
          <a:solidFill>
            <a:srgbClr val="2A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е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91680" y="1196752"/>
            <a:ext cx="360040" cy="432048"/>
          </a:xfrm>
          <a:prstGeom prst="rect">
            <a:avLst/>
          </a:prstGeom>
          <a:solidFill>
            <a:srgbClr val="2A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е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07704" y="3573016"/>
            <a:ext cx="360040" cy="432048"/>
          </a:xfrm>
          <a:prstGeom prst="rect">
            <a:avLst/>
          </a:prstGeom>
          <a:solidFill>
            <a:srgbClr val="2A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а</a:t>
            </a:r>
            <a:endParaRPr lang="ru-RU" sz="6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50867E-6 L -4.72222E-6 -0.25434 C -4.72222E-6 -0.36879 0.15174 -0.50868 0.27553 -0.50868 L 0.55139 -0.50868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50867E-6 L 4.16667E-6 -0.20717 C 4.16667E-6 -0.30012 0.07621 -0.41411 0.13888 -0.41411 L 0.27777 -0.41411 " pathEditMode="relative" rAng="0" ptsTypes="FfFF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87283E-6 L -3.61111E-6 -0.20717 C -3.61111E-6 -0.30012 0.07691 -0.41434 0.13976 -0.41434 L 0.27952 -0.41434 " pathEditMode="relative" rAng="0" ptsTypes="FfFF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" y="-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-0.01041 L 0.07882 -0.2568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87283E-6 L -2.77778E-7 -0.12324 C -2.77778E-7 -0.17873 0.1526 -0.24648 0.27708 -0.24648 L 0.55521 -0.24648 " pathEditMode="relative" rAng="0" ptsTypes="FfFF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82 3.87283E-6 L 0.02362 -0.16255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Вставьте пропущенные буквы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оседл…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конь -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bg1"/>
                </a:solidFill>
              </a:rPr>
              <a:t>произнес… </a:t>
            </a:r>
            <a:r>
              <a:rPr lang="ru-RU" b="1" dirty="0" err="1" smtClean="0">
                <a:solidFill>
                  <a:schemeClr val="bg1"/>
                </a:solidFill>
              </a:rPr>
              <a:t>нное</a:t>
            </a:r>
            <a:r>
              <a:rPr lang="ru-RU" b="1" dirty="0" smtClean="0">
                <a:solidFill>
                  <a:schemeClr val="bg1"/>
                </a:solidFill>
              </a:rPr>
              <a:t> слово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вывороч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нные</a:t>
            </a:r>
            <a:r>
              <a:rPr lang="ru-RU" b="1" dirty="0" smtClean="0">
                <a:solidFill>
                  <a:schemeClr val="bg1"/>
                </a:solidFill>
              </a:rPr>
              <a:t> с корнем –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выкач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из бака бензин –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выкач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нная</a:t>
            </a:r>
            <a:r>
              <a:rPr lang="ru-RU" b="1" dirty="0" smtClean="0">
                <a:solidFill>
                  <a:schemeClr val="bg1"/>
                </a:solidFill>
              </a:rPr>
              <a:t> из гаража бочка – 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развеш</a:t>
            </a:r>
            <a:r>
              <a:rPr lang="ru-RU" b="1" dirty="0" smtClean="0">
                <a:solidFill>
                  <a:schemeClr val="bg1"/>
                </a:solidFill>
              </a:rPr>
              <a:t>..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на порции рис- 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развеш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нная</a:t>
            </a:r>
            <a:r>
              <a:rPr lang="ru-RU" b="1" dirty="0" smtClean="0">
                <a:solidFill>
                  <a:schemeClr val="bg1"/>
                </a:solidFill>
              </a:rPr>
              <a:t> одежда- 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12160" y="1556792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оседл</a:t>
            </a:r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12160" y="2132856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произнести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2780928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выворот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3356992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выкач</a:t>
            </a:r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3933056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выкат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12160" y="4509120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развес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12160" y="5157192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развеш</a:t>
            </a:r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095520" y="2780928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63472" y="3933056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35696" y="4509120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91464" y="1628800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63472" y="3356992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79496" y="5157192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239536" y="2196153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ё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Вставьте пропущенные буквы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заряж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нное</a:t>
            </a:r>
            <a:r>
              <a:rPr lang="ru-RU" b="1" dirty="0" smtClean="0">
                <a:solidFill>
                  <a:schemeClr val="bg1"/>
                </a:solidFill>
              </a:rPr>
              <a:t> ружьё - 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слом…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компьютер – 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найд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нное</a:t>
            </a:r>
            <a:r>
              <a:rPr lang="ru-RU" b="1" dirty="0" smtClean="0">
                <a:solidFill>
                  <a:schemeClr val="bg1"/>
                </a:solidFill>
              </a:rPr>
              <a:t> решение –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раскал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нные</a:t>
            </a:r>
            <a:r>
              <a:rPr lang="ru-RU" b="1" dirty="0" smtClean="0">
                <a:solidFill>
                  <a:schemeClr val="bg1"/>
                </a:solidFill>
              </a:rPr>
              <a:t> камни -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убежд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защитник – 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запрещ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приём – 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измельч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лук –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приглуш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звук -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268760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заряд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2348880"/>
            <a:ext cx="2664296" cy="432048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найти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2924944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раскал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3573016"/>
            <a:ext cx="2664296" cy="432048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убед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4077072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запрет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36096" y="4797152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измельч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436096" y="5445224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приглуш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36096" y="1772816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слом</a:t>
            </a:r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35696" y="2924944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ё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35696" y="3564305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ё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51504" y="4140369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ё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051720" y="4725144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ё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95736" y="5301209"/>
            <a:ext cx="288032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ё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663472" y="1196752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47448" y="1764105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47448" y="2348880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увлеч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человек –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слом…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сук –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купл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билет –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сыгр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матч –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потер… </a:t>
            </a:r>
            <a:r>
              <a:rPr lang="ru-RU" b="1" dirty="0" err="1" smtClean="0">
                <a:solidFill>
                  <a:schemeClr val="bg1"/>
                </a:solidFill>
              </a:rPr>
              <a:t>нный</a:t>
            </a:r>
            <a:r>
              <a:rPr lang="ru-RU" b="1" dirty="0" smtClean="0">
                <a:solidFill>
                  <a:schemeClr val="bg1"/>
                </a:solidFill>
              </a:rPr>
              <a:t> ключ –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искаж</a:t>
            </a:r>
            <a:r>
              <a:rPr lang="ru-RU" b="1" dirty="0" smtClean="0">
                <a:solidFill>
                  <a:schemeClr val="bg1"/>
                </a:solidFill>
              </a:rPr>
              <a:t>… </a:t>
            </a:r>
            <a:r>
              <a:rPr lang="ru-RU" b="1" dirty="0" err="1" smtClean="0">
                <a:solidFill>
                  <a:schemeClr val="bg1"/>
                </a:solidFill>
              </a:rPr>
              <a:t>нное</a:t>
            </a:r>
            <a:r>
              <a:rPr lang="ru-RU" b="1" dirty="0" smtClean="0">
                <a:solidFill>
                  <a:schemeClr val="bg1"/>
                </a:solidFill>
              </a:rPr>
              <a:t> изображение - 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52120" y="1628800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увлечь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52120" y="2204864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слом</a:t>
            </a:r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652120" y="2852936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куп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3501008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сыгр</a:t>
            </a:r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652120" y="4005064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потер</a:t>
            </a:r>
            <a:r>
              <a:rPr lang="ru-RU" sz="3200" b="1" dirty="0" smtClean="0">
                <a:solidFill>
                  <a:srgbClr val="FF0000"/>
                </a:solidFill>
              </a:rPr>
              <a:t>я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4581128"/>
            <a:ext cx="2664296" cy="504056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исказ</a:t>
            </a:r>
            <a:r>
              <a:rPr lang="ru-RU" sz="3200" b="1" dirty="0" smtClean="0">
                <a:solidFill>
                  <a:srgbClr val="FF0000"/>
                </a:solidFill>
              </a:rPr>
              <a:t>и</a:t>
            </a:r>
            <a:r>
              <a:rPr lang="ru-RU" sz="3200" b="1" dirty="0" smtClean="0"/>
              <a:t>ть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567168" y="1628800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ё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63688" y="4509120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FF0000"/>
                </a:solidFill>
              </a:rPr>
              <a:t>ё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75656" y="3356992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53029" y="2204864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75656" y="2780928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63472" y="3933056"/>
            <a:ext cx="316240" cy="584775"/>
          </a:xfrm>
          <a:prstGeom prst="rect">
            <a:avLst/>
          </a:prstGeom>
          <a:solidFill>
            <a:srgbClr val="1F4524"/>
          </a:solidFill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я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4616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Действительные  причастия  прошедшего  времени  образуются   от  основы  глагола               прошедшего  времени    при  помощи   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формообразующих  суффиксов  </a:t>
            </a:r>
            <a:r>
              <a:rPr lang="ru-RU" b="1" dirty="0" smtClean="0">
                <a:solidFill>
                  <a:srgbClr val="FFC000"/>
                </a:solidFill>
              </a:rPr>
              <a:t>-ВШ-,  -Ш- </a:t>
            </a:r>
            <a:r>
              <a:rPr lang="ru-RU" b="1" dirty="0" smtClean="0">
                <a:solidFill>
                  <a:schemeClr val="bg1"/>
                </a:solidFill>
              </a:rPr>
              <a:t> Выбор  суффикса  зависит  от  характера   глагольной  основы.   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Суффикс  </a:t>
            </a:r>
            <a:r>
              <a:rPr lang="ru-RU" b="1" dirty="0" smtClean="0">
                <a:solidFill>
                  <a:srgbClr val="FFC000"/>
                </a:solidFill>
              </a:rPr>
              <a:t>-ВШ- </a:t>
            </a:r>
            <a:r>
              <a:rPr lang="ru-RU" b="1" dirty="0" smtClean="0">
                <a:solidFill>
                  <a:schemeClr val="bg1"/>
                </a:solidFill>
              </a:rPr>
              <a:t>присоединяется  к основам 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    на  гласный:   </a:t>
            </a:r>
            <a:r>
              <a:rPr lang="ru-RU" b="1" dirty="0" err="1" smtClean="0">
                <a:solidFill>
                  <a:schemeClr val="bg1"/>
                </a:solidFill>
              </a:rPr>
              <a:t>прочит</a:t>
            </a:r>
            <a:r>
              <a:rPr lang="ru-RU" b="1" dirty="0" err="1" smtClean="0">
                <a:solidFill>
                  <a:srgbClr val="FFC000"/>
                </a:solidFill>
              </a:rPr>
              <a:t>А</a:t>
            </a:r>
            <a:r>
              <a:rPr lang="ru-RU" b="1" dirty="0" err="1" smtClean="0">
                <a:solidFill>
                  <a:schemeClr val="bg1"/>
                </a:solidFill>
              </a:rPr>
              <a:t>ть</a:t>
            </a:r>
            <a:r>
              <a:rPr lang="ru-RU" b="1" dirty="0" smtClean="0">
                <a:solidFill>
                  <a:schemeClr val="bg1"/>
                </a:solidFill>
              </a:rPr>
              <a:t> -</a:t>
            </a:r>
            <a:r>
              <a:rPr lang="ru-RU" b="1" dirty="0" err="1" smtClean="0">
                <a:solidFill>
                  <a:schemeClr val="bg1"/>
                </a:solidFill>
              </a:rPr>
              <a:t>прочита</a:t>
            </a:r>
            <a:r>
              <a:rPr lang="ru-RU" b="1" dirty="0" err="1" smtClean="0">
                <a:solidFill>
                  <a:srgbClr val="FFC000"/>
                </a:solidFill>
              </a:rPr>
              <a:t>ВШ</a:t>
            </a:r>
            <a:r>
              <a:rPr lang="ru-RU" b="1" dirty="0" err="1" smtClean="0">
                <a:solidFill>
                  <a:schemeClr val="bg1"/>
                </a:solidFill>
              </a:rPr>
              <a:t>ий</a:t>
            </a:r>
            <a:r>
              <a:rPr lang="ru-RU" b="1" dirty="0" smtClean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Суффикс  </a:t>
            </a:r>
            <a:r>
              <a:rPr lang="ru-RU" b="1" dirty="0" smtClean="0">
                <a:solidFill>
                  <a:srgbClr val="FFC000"/>
                </a:solidFill>
              </a:rPr>
              <a:t>-Ш-</a:t>
            </a:r>
            <a:r>
              <a:rPr lang="ru-RU" b="1" dirty="0" smtClean="0">
                <a:solidFill>
                  <a:schemeClr val="bg1"/>
                </a:solidFill>
              </a:rPr>
              <a:t>   –  к  основам  на  согласный: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bg1"/>
                </a:solidFill>
              </a:rPr>
              <a:t>не</a:t>
            </a:r>
            <a:r>
              <a:rPr lang="ru-RU" b="1" dirty="0" err="1" smtClean="0">
                <a:solidFill>
                  <a:srgbClr val="FFC000"/>
                </a:solidFill>
              </a:rPr>
              <a:t>С</a:t>
            </a:r>
            <a:r>
              <a:rPr lang="ru-RU" b="1" dirty="0" err="1" smtClean="0">
                <a:solidFill>
                  <a:schemeClr val="bg1"/>
                </a:solidFill>
              </a:rPr>
              <a:t>ти</a:t>
            </a:r>
            <a:r>
              <a:rPr lang="ru-RU" b="1" dirty="0" smtClean="0">
                <a:solidFill>
                  <a:schemeClr val="bg1"/>
                </a:solidFill>
              </a:rPr>
              <a:t> - </a:t>
            </a:r>
            <a:r>
              <a:rPr lang="ru-RU" b="1" dirty="0" err="1" smtClean="0">
                <a:solidFill>
                  <a:schemeClr val="bg1"/>
                </a:solidFill>
              </a:rPr>
              <a:t>нёс</a:t>
            </a:r>
            <a:r>
              <a:rPr lang="ru-RU" b="1" dirty="0" err="1" smtClean="0">
                <a:solidFill>
                  <a:srgbClr val="FFC000"/>
                </a:solidFill>
              </a:rPr>
              <a:t>Ш</a:t>
            </a:r>
            <a:r>
              <a:rPr lang="ru-RU" b="1" dirty="0" err="1" smtClean="0">
                <a:solidFill>
                  <a:schemeClr val="bg1"/>
                </a:solidFill>
              </a:rPr>
              <a:t>ий</a:t>
            </a: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4" name="Группа 13"/>
          <p:cNvGrpSpPr/>
          <p:nvPr/>
        </p:nvGrpSpPr>
        <p:grpSpPr>
          <a:xfrm>
            <a:off x="3347864" y="4509120"/>
            <a:ext cx="1440160" cy="144016"/>
            <a:chOff x="1763688" y="2421810"/>
            <a:chExt cx="1368152" cy="299151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13"/>
          <p:cNvGrpSpPr/>
          <p:nvPr/>
        </p:nvGrpSpPr>
        <p:grpSpPr>
          <a:xfrm>
            <a:off x="467544" y="5517232"/>
            <a:ext cx="720080" cy="216024"/>
            <a:chOff x="1763688" y="2421810"/>
            <a:chExt cx="1368152" cy="299151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Малое море</a:t>
            </a:r>
            <a:endParaRPr lang="ru-RU" dirty="0"/>
          </a:p>
        </p:txBody>
      </p:sp>
      <p:pic>
        <p:nvPicPr>
          <p:cNvPr id="5" name="Содержимое 4" descr="th_IMG_773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196752"/>
            <a:ext cx="7560840" cy="29508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4653136"/>
            <a:ext cx="8136904" cy="1368152"/>
          </a:xfrm>
        </p:spPr>
        <p:txBody>
          <a:bodyPr/>
          <a:lstStyle/>
          <a:p>
            <a:pPr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Гр...</a:t>
            </a:r>
            <a:r>
              <a:rPr lang="ru-RU" sz="3200" b="1" dirty="0" err="1" smtClean="0">
                <a:solidFill>
                  <a:schemeClr val="bg1"/>
                </a:solidFill>
              </a:rPr>
              <a:t>мадная</a:t>
            </a:r>
            <a:r>
              <a:rPr lang="ru-RU" sz="3200" b="1" dirty="0" smtClean="0">
                <a:solidFill>
                  <a:schemeClr val="bg1"/>
                </a:solidFill>
              </a:rPr>
              <a:t>  голубая чаша </a:t>
            </a:r>
            <a:r>
              <a:rPr lang="ru-RU" sz="3200" b="1" dirty="0" err="1" smtClean="0">
                <a:solidFill>
                  <a:schemeClr val="bg1"/>
                </a:solidFill>
              </a:rPr>
              <a:t>окруж</a:t>
            </a:r>
            <a:r>
              <a:rPr lang="ru-RU" sz="3200" b="1" dirty="0" smtClean="0">
                <a:solidFill>
                  <a:schemeClr val="bg1"/>
                </a:solidFill>
              </a:rPr>
              <a:t>…</a:t>
            </a:r>
            <a:r>
              <a:rPr lang="ru-RU" sz="3200" b="1" dirty="0" err="1" smtClean="0">
                <a:solidFill>
                  <a:schemeClr val="bg1"/>
                </a:solidFill>
              </a:rPr>
              <a:t>нная</a:t>
            </a:r>
            <a:r>
              <a:rPr lang="ru-RU" sz="3200" b="1" dirty="0" smtClean="0">
                <a:solidFill>
                  <a:schemeClr val="bg1"/>
                </a:solidFill>
              </a:rPr>
              <a:t>  горами </a:t>
            </a:r>
            <a:r>
              <a:rPr lang="ru-RU" sz="3200" b="1" dirty="0" err="1" smtClean="0">
                <a:solidFill>
                  <a:schemeClr val="bg1"/>
                </a:solidFill>
              </a:rPr>
              <a:t>ра</a:t>
            </a:r>
            <a:r>
              <a:rPr lang="ru-RU" sz="3200" b="1" dirty="0" smtClean="0">
                <a:solidFill>
                  <a:schemeClr val="bg1"/>
                </a:solidFill>
              </a:rPr>
              <a:t>(</a:t>
            </a:r>
            <a:r>
              <a:rPr lang="ru-RU" sz="3200" b="1" dirty="0" err="1" smtClean="0">
                <a:solidFill>
                  <a:schemeClr val="bg1"/>
                </a:solidFill>
              </a:rPr>
              <a:t>с,сс</a:t>
            </a:r>
            <a:r>
              <a:rPr lang="ru-RU" sz="3200" b="1" dirty="0" smtClean="0">
                <a:solidFill>
                  <a:schemeClr val="bg1"/>
                </a:solidFill>
              </a:rPr>
              <a:t>)т…</a:t>
            </a:r>
            <a:r>
              <a:rPr lang="ru-RU" sz="3200" b="1" dirty="0" err="1" smtClean="0">
                <a:solidFill>
                  <a:schemeClr val="bg1"/>
                </a:solidFill>
              </a:rPr>
              <a:t>ла</a:t>
            </a:r>
            <a:r>
              <a:rPr lang="ru-RU" sz="3200" b="1" dirty="0" smtClean="0">
                <a:solidFill>
                  <a:schemeClr val="bg1"/>
                </a:solidFill>
              </a:rPr>
              <a:t>(</a:t>
            </a:r>
            <a:r>
              <a:rPr lang="ru-RU" sz="3200" b="1" dirty="0" err="1" smtClean="0">
                <a:solidFill>
                  <a:schemeClr val="bg1"/>
                </a:solidFill>
              </a:rPr>
              <a:t>е,и</a:t>
            </a:r>
            <a:r>
              <a:rPr lang="ru-RU" sz="3200" b="1" dirty="0" smtClean="0">
                <a:solidFill>
                  <a:schemeClr val="bg1"/>
                </a:solidFill>
              </a:rPr>
              <a:t>)</a:t>
            </a:r>
            <a:r>
              <a:rPr lang="ru-RU" sz="3200" b="1" dirty="0" err="1" smtClean="0">
                <a:solidFill>
                  <a:schemeClr val="bg1"/>
                </a:solidFill>
              </a:rPr>
              <a:t>тся</a:t>
            </a:r>
            <a:r>
              <a:rPr lang="ru-RU" sz="3200" b="1" dirty="0" smtClean="0">
                <a:solidFill>
                  <a:schemeClr val="bg1"/>
                </a:solidFill>
              </a:rPr>
              <a:t> у наших ног.</a:t>
            </a:r>
          </a:p>
          <a:p>
            <a:pPr>
              <a:buNone/>
            </a:pPr>
            <a:endParaRPr lang="ru-RU" sz="3200" b="1" dirty="0">
              <a:solidFill>
                <a:schemeClr val="bg1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0" y="3284984"/>
            <a:ext cx="2952751" cy="1582737"/>
            <a:chOff x="-114" y="1524"/>
            <a:chExt cx="1860" cy="997"/>
          </a:xfrm>
        </p:grpSpPr>
        <p:pic>
          <p:nvPicPr>
            <p:cNvPr id="7" name="Picture 19" descr="297-20071009-231056-520x8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14" y="1524"/>
              <a:ext cx="610" cy="997"/>
            </a:xfrm>
            <a:prstGeom prst="rect">
              <a:avLst/>
            </a:prstGeom>
            <a:noFill/>
          </p:spPr>
        </p:pic>
        <p:sp>
          <p:nvSpPr>
            <p:cNvPr id="8" name="AutoShape 20"/>
            <p:cNvSpPr>
              <a:spLocks noChangeArrowheads="1"/>
            </p:cNvSpPr>
            <p:nvPr/>
          </p:nvSpPr>
          <p:spPr bwMode="auto">
            <a:xfrm>
              <a:off x="476" y="2023"/>
              <a:ext cx="1270" cy="318"/>
            </a:xfrm>
            <a:prstGeom prst="wedgeRoundRectCallout">
              <a:avLst>
                <a:gd name="adj1" fmla="val -57245"/>
                <a:gd name="adj2" fmla="val 67287"/>
                <a:gd name="adj3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</a:rPr>
                <a:t>Проверим</a:t>
              </a:r>
              <a:endParaRPr lang="ru-RU" sz="24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1" name="Содержимое 3"/>
          <p:cNvSpPr txBox="1">
            <a:spLocks/>
          </p:cNvSpPr>
          <p:nvPr/>
        </p:nvSpPr>
        <p:spPr bwMode="auto">
          <a:xfrm>
            <a:off x="619944" y="4805536"/>
            <a:ext cx="8136904" cy="13681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ru-RU" sz="3200" b="1" dirty="0" smtClean="0"/>
              <a:t>Гр</a:t>
            </a:r>
            <a:r>
              <a:rPr lang="ru-RU" sz="3200" b="1" dirty="0" smtClean="0">
                <a:solidFill>
                  <a:srgbClr val="C00000"/>
                </a:solidFill>
              </a:rPr>
              <a:t>о</a:t>
            </a:r>
            <a:r>
              <a:rPr lang="ru-RU" sz="3200" b="1" dirty="0" smtClean="0"/>
              <a:t>мадная  голубая чаша,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окруж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ё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нная</a:t>
            </a:r>
            <a:r>
              <a:rPr lang="ru-RU" sz="3200" b="1" dirty="0" smtClean="0"/>
              <a:t>  горами, расст</a:t>
            </a:r>
            <a:r>
              <a:rPr lang="ru-RU" sz="3200" b="1" dirty="0" smtClean="0">
                <a:solidFill>
                  <a:srgbClr val="C00000"/>
                </a:solidFill>
              </a:rPr>
              <a:t>и</a:t>
            </a:r>
            <a:r>
              <a:rPr lang="ru-RU" sz="3200" b="1" dirty="0" smtClean="0"/>
              <a:t>лается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у наших ног.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Голомянка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e67b5f11-6d08-402d-b734-283cc5665c98_jpg_800x1000_q8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067944" y="1196752"/>
            <a:ext cx="4547874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3717032"/>
            <a:ext cx="8208912" cy="2232247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4000" b="1" dirty="0" smtClean="0"/>
              <a:t>Байкальские рыбы выл..вл…</a:t>
            </a:r>
            <a:r>
              <a:rPr lang="ru-RU" sz="4000" b="1" dirty="0" err="1" smtClean="0"/>
              <a:t>нные</a:t>
            </a:r>
            <a:r>
              <a:rPr lang="ru-RU" sz="4000" b="1" dirty="0" smtClean="0"/>
              <a:t> на  большой глубине  (не)умирают  а  </a:t>
            </a:r>
            <a:r>
              <a:rPr lang="ru-RU" sz="4000" b="1" dirty="0" err="1" smtClean="0"/>
              <a:t>прод...лжают</a:t>
            </a:r>
            <a:r>
              <a:rPr lang="ru-RU" sz="4000" b="1" dirty="0" smtClean="0"/>
              <a:t>  жить  в аквариуме.</a:t>
            </a:r>
          </a:p>
          <a:p>
            <a:pPr>
              <a:buNone/>
            </a:pPr>
            <a:endParaRPr lang="ru-RU" sz="4000" b="1" dirty="0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39552" y="1484784"/>
            <a:ext cx="2952751" cy="1582737"/>
            <a:chOff x="-114" y="1524"/>
            <a:chExt cx="1860" cy="997"/>
          </a:xfrm>
        </p:grpSpPr>
        <p:pic>
          <p:nvPicPr>
            <p:cNvPr id="7" name="Picture 19" descr="297-20071009-231056-520x8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14" y="1524"/>
              <a:ext cx="610" cy="997"/>
            </a:xfrm>
            <a:prstGeom prst="rect">
              <a:avLst/>
            </a:prstGeom>
            <a:noFill/>
          </p:spPr>
        </p:pic>
        <p:sp>
          <p:nvSpPr>
            <p:cNvPr id="8" name="AutoShape 20"/>
            <p:cNvSpPr>
              <a:spLocks noChangeArrowheads="1"/>
            </p:cNvSpPr>
            <p:nvPr/>
          </p:nvSpPr>
          <p:spPr bwMode="auto">
            <a:xfrm>
              <a:off x="476" y="2023"/>
              <a:ext cx="1270" cy="318"/>
            </a:xfrm>
            <a:prstGeom prst="wedgeRoundRectCallout">
              <a:avLst>
                <a:gd name="adj1" fmla="val -57245"/>
                <a:gd name="adj2" fmla="val 67287"/>
                <a:gd name="adj3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</a:rPr>
                <a:t>Проверим</a:t>
              </a:r>
              <a:endParaRPr lang="ru-RU" sz="24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9" name="Содержимое 3"/>
          <p:cNvSpPr txBox="1">
            <a:spLocks/>
          </p:cNvSpPr>
          <p:nvPr/>
        </p:nvSpPr>
        <p:spPr bwMode="auto">
          <a:xfrm>
            <a:off x="395536" y="3717032"/>
            <a:ext cx="8280920" cy="22322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Байкальские рыбы</a:t>
            </a:r>
            <a:r>
              <a:rPr lang="ru-RU" sz="4000" b="1" dirty="0" smtClean="0">
                <a:solidFill>
                  <a:srgbClr val="C00000"/>
                </a:solidFill>
              </a:rPr>
              <a:t>,</a:t>
            </a:r>
            <a:r>
              <a:rPr lang="ru-RU" sz="4000" b="1" dirty="0" smtClean="0"/>
              <a:t> выл</a:t>
            </a:r>
            <a:r>
              <a:rPr lang="ru-RU" sz="4000" b="1" dirty="0" smtClean="0">
                <a:solidFill>
                  <a:srgbClr val="C00000"/>
                </a:solidFill>
              </a:rPr>
              <a:t>о</a:t>
            </a:r>
            <a:r>
              <a:rPr lang="ru-RU" sz="4000" b="1" dirty="0" smtClean="0"/>
              <a:t>вл</a:t>
            </a:r>
            <a:r>
              <a:rPr lang="ru-RU" sz="4000" b="1" dirty="0" smtClean="0">
                <a:solidFill>
                  <a:srgbClr val="C00000"/>
                </a:solidFill>
              </a:rPr>
              <a:t>енн</a:t>
            </a:r>
            <a:r>
              <a:rPr lang="ru-RU" sz="4000" b="1" dirty="0" smtClean="0"/>
              <a:t>ые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 большой </a:t>
            </a:r>
            <a:r>
              <a:rPr lang="ru-RU" sz="4000" b="1" dirty="0" smtClean="0"/>
              <a:t>глубине</a:t>
            </a:r>
            <a:r>
              <a:rPr lang="ru-RU" sz="4000" b="1" dirty="0" smtClean="0">
                <a:solidFill>
                  <a:srgbClr val="C00000"/>
                </a:solidFill>
              </a:rPr>
              <a:t>,</a:t>
            </a:r>
            <a:r>
              <a:rPr lang="ru-RU" sz="4000" b="1" dirty="0" smtClean="0"/>
              <a:t>  не  умирают</a:t>
            </a:r>
            <a:r>
              <a:rPr lang="ru-RU" sz="4000" b="1" dirty="0" smtClean="0">
                <a:solidFill>
                  <a:srgbClr val="C00000"/>
                </a:solidFill>
              </a:rPr>
              <a:t>,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ru-RU" sz="4000" b="1" dirty="0" smtClean="0"/>
              <a:t>а  прод</a:t>
            </a:r>
            <a:r>
              <a:rPr lang="ru-RU" sz="4000" b="1" dirty="0" smtClean="0">
                <a:solidFill>
                  <a:srgbClr val="C00000"/>
                </a:solidFill>
              </a:rPr>
              <a:t>о</a:t>
            </a:r>
            <a:r>
              <a:rPr lang="ru-RU" sz="4000" b="1" dirty="0" smtClean="0"/>
              <a:t>лжают 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жить  в аквариуме.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Большая Колокольня 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smtClean="0">
                <a:solidFill>
                  <a:schemeClr val="bg1"/>
                </a:solidFill>
              </a:rPr>
              <a:t>Бухта Песчаная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_________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84785"/>
            <a:ext cx="4038600" cy="3028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4149080"/>
            <a:ext cx="8143056" cy="1944217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3600" b="1" dirty="0" smtClean="0"/>
              <a:t>Снова </a:t>
            </a:r>
            <a:r>
              <a:rPr lang="ru-RU" sz="3600" b="1" dirty="0" err="1" smtClean="0"/>
              <a:t>любу...мся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гиган</a:t>
            </a:r>
            <a:r>
              <a:rPr lang="ru-RU" sz="3600" b="1" dirty="0" smtClean="0"/>
              <a:t>..</a:t>
            </a:r>
            <a:r>
              <a:rPr lang="ru-RU" sz="3600" b="1" dirty="0" err="1" smtClean="0"/>
              <a:t>ской</a:t>
            </a:r>
            <a:r>
              <a:rPr lang="ru-RU" sz="3600" b="1" dirty="0" smtClean="0"/>
              <a:t> скалою  </a:t>
            </a:r>
            <a:r>
              <a:rPr lang="ru-RU" sz="3600" b="1" dirty="0" err="1" smtClean="0"/>
              <a:t>подн...мающ</a:t>
            </a:r>
            <a:r>
              <a:rPr lang="ru-RU" sz="3600" b="1" dirty="0" smtClean="0"/>
              <a:t>..</a:t>
            </a:r>
            <a:r>
              <a:rPr lang="ru-RU" sz="3600" b="1" dirty="0" err="1" smtClean="0"/>
              <a:t>йся</a:t>
            </a:r>
            <a:r>
              <a:rPr lang="ru-RU" sz="3600" b="1" dirty="0" smtClean="0"/>
              <a:t> на (не)сколько метров в небо.</a:t>
            </a:r>
            <a:endParaRPr lang="ru-RU" sz="3600" b="1" dirty="0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292080" y="2276872"/>
            <a:ext cx="2952751" cy="1582737"/>
            <a:chOff x="-114" y="1524"/>
            <a:chExt cx="1860" cy="997"/>
          </a:xfrm>
        </p:grpSpPr>
        <p:pic>
          <p:nvPicPr>
            <p:cNvPr id="7" name="Picture 19" descr="297-20071009-231056-520x8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14" y="1524"/>
              <a:ext cx="610" cy="997"/>
            </a:xfrm>
            <a:prstGeom prst="rect">
              <a:avLst/>
            </a:prstGeom>
            <a:noFill/>
          </p:spPr>
        </p:pic>
        <p:sp>
          <p:nvSpPr>
            <p:cNvPr id="8" name="AutoShape 20"/>
            <p:cNvSpPr>
              <a:spLocks noChangeArrowheads="1"/>
            </p:cNvSpPr>
            <p:nvPr/>
          </p:nvSpPr>
          <p:spPr bwMode="auto">
            <a:xfrm>
              <a:off x="476" y="2023"/>
              <a:ext cx="1270" cy="318"/>
            </a:xfrm>
            <a:prstGeom prst="wedgeRoundRectCallout">
              <a:avLst>
                <a:gd name="adj1" fmla="val -57245"/>
                <a:gd name="adj2" fmla="val 67287"/>
                <a:gd name="adj3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</a:rPr>
                <a:t>Проверим</a:t>
              </a:r>
              <a:endParaRPr lang="ru-RU" sz="24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9" name="Содержимое 3"/>
          <p:cNvSpPr txBox="1">
            <a:spLocks/>
          </p:cNvSpPr>
          <p:nvPr/>
        </p:nvSpPr>
        <p:spPr bwMode="auto">
          <a:xfrm>
            <a:off x="323528" y="4005064"/>
            <a:ext cx="8367464" cy="2168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Снова любу</a:t>
            </a:r>
            <a:r>
              <a:rPr lang="ru-RU" sz="4000" b="1" dirty="0" smtClean="0">
                <a:solidFill>
                  <a:srgbClr val="C00000"/>
                </a:solidFill>
              </a:rPr>
              <a:t>е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мся</a:t>
            </a:r>
            <a:r>
              <a:rPr lang="ru-RU" sz="4000" b="1" dirty="0" smtClean="0"/>
              <a:t> гиган</a:t>
            </a:r>
            <a:r>
              <a:rPr lang="ru-RU" sz="4000" b="1" dirty="0" smtClean="0">
                <a:solidFill>
                  <a:srgbClr val="C00000"/>
                </a:solidFill>
              </a:rPr>
              <a:t>т</a:t>
            </a:r>
            <a:r>
              <a:rPr lang="ru-RU" sz="4000" b="1" dirty="0" smtClean="0"/>
              <a:t>ской скалою</a:t>
            </a:r>
            <a:r>
              <a:rPr lang="ru-RU" sz="4000" b="1" dirty="0" smtClean="0">
                <a:solidFill>
                  <a:srgbClr val="C00000"/>
                </a:solidFill>
              </a:rPr>
              <a:t>, 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подн</a:t>
            </a:r>
            <a:r>
              <a:rPr lang="ru-RU" sz="4000" b="1" dirty="0" err="1" smtClean="0">
                <a:solidFill>
                  <a:srgbClr val="C00000"/>
                </a:solidFill>
              </a:rPr>
              <a:t>и</a:t>
            </a:r>
            <a:r>
              <a:rPr lang="ru-RU" sz="4000" b="1" dirty="0" err="1" smtClean="0"/>
              <a:t>мающ</a:t>
            </a:r>
            <a:r>
              <a:rPr lang="ru-RU" sz="4000" b="1" dirty="0" err="1" smtClean="0">
                <a:solidFill>
                  <a:srgbClr val="C00000"/>
                </a:solidFill>
              </a:rPr>
              <a:t>е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йся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lang="ru-RU" sz="4000" b="1" dirty="0" smtClean="0">
                <a:solidFill>
                  <a:srgbClr val="C00000"/>
                </a:solidFill>
              </a:rPr>
              <a:t>не</a:t>
            </a:r>
            <a:r>
              <a:rPr lang="ru-RU" sz="4000" b="1" dirty="0" smtClean="0"/>
              <a:t>сколько метров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в небо.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_________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337270"/>
            <a:ext cx="4896544" cy="36724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3528" y="4221088"/>
            <a:ext cx="8363272" cy="1900808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ru-RU" sz="4200" b="1" dirty="0" smtClean="0"/>
              <a:t>Её тёмные стены  </a:t>
            </a:r>
            <a:r>
              <a:rPr lang="ru-RU" sz="4200" b="1" dirty="0" err="1" smtClean="0"/>
              <a:t>отполирова</a:t>
            </a:r>
            <a:r>
              <a:rPr lang="ru-RU" sz="4200" b="1" dirty="0" smtClean="0"/>
              <a:t>….</a:t>
            </a:r>
            <a:r>
              <a:rPr lang="ru-RU" sz="4200" b="1" dirty="0" err="1" smtClean="0"/>
              <a:t>ые</a:t>
            </a:r>
            <a:r>
              <a:rPr lang="ru-RU" sz="4200" b="1" dirty="0" smtClean="0"/>
              <a:t> ветрами  </a:t>
            </a:r>
            <a:r>
              <a:rPr lang="ru-RU" sz="4200" b="1" dirty="0" err="1" smtClean="0"/>
              <a:t>угр...жающе</a:t>
            </a:r>
            <a:r>
              <a:rPr lang="ru-RU" sz="4200" b="1" dirty="0" smtClean="0"/>
              <a:t> </a:t>
            </a:r>
            <a:r>
              <a:rPr lang="ru-RU" sz="4200" b="1" dirty="0" err="1" smtClean="0"/>
              <a:t>нав...сают</a:t>
            </a:r>
            <a:r>
              <a:rPr lang="ru-RU" sz="4200" b="1" dirty="0" smtClean="0"/>
              <a:t> над нами.</a:t>
            </a:r>
            <a:endParaRPr lang="ru-RU" sz="4200" b="1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 bwMode="auto">
          <a:xfrm>
            <a:off x="323528" y="4149080"/>
            <a:ext cx="8496944" cy="190080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Её тёмные стены</a:t>
            </a:r>
            <a:r>
              <a:rPr lang="ru-RU" sz="4400" b="1" dirty="0" smtClean="0">
                <a:solidFill>
                  <a:srgbClr val="C00000"/>
                </a:solidFill>
              </a:rPr>
              <a:t>,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отполирова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нн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ые ветрами</a:t>
            </a:r>
            <a:r>
              <a:rPr lang="ru-RU" sz="4400" b="1" dirty="0" smtClean="0">
                <a:solidFill>
                  <a:srgbClr val="C00000"/>
                </a:solidFill>
              </a:rPr>
              <a:t>,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угр</a:t>
            </a:r>
            <a:r>
              <a:rPr lang="ru-RU" sz="4400" b="1" dirty="0" smtClean="0">
                <a:solidFill>
                  <a:srgbClr val="C00000"/>
                </a:solidFill>
              </a:rPr>
              <a:t>о</a:t>
            </a:r>
            <a:r>
              <a:rPr kumimoji="0" lang="ru-RU" sz="4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жающе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</a:t>
            </a:r>
            <a:r>
              <a:rPr lang="ru-RU" sz="4400" b="1" dirty="0" smtClean="0">
                <a:solidFill>
                  <a:srgbClr val="C00000"/>
                </a:solidFill>
              </a:rPr>
              <a:t>и</a:t>
            </a:r>
            <a:r>
              <a:rPr kumimoji="0" lang="ru-RU" sz="4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сают</a:t>
            </a:r>
            <a:r>
              <a:rPr kumimoji="0" lang="ru-RU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над нами.</a:t>
            </a:r>
            <a:endParaRPr kumimoji="0" lang="ru-RU" sz="4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580112" y="1988840"/>
            <a:ext cx="2952751" cy="1582737"/>
            <a:chOff x="-114" y="1524"/>
            <a:chExt cx="1860" cy="997"/>
          </a:xfrm>
        </p:grpSpPr>
        <p:pic>
          <p:nvPicPr>
            <p:cNvPr id="8" name="Picture 19" descr="297-20071009-231056-520x85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114" y="1524"/>
              <a:ext cx="610" cy="997"/>
            </a:xfrm>
            <a:prstGeom prst="rect">
              <a:avLst/>
            </a:prstGeom>
            <a:noFill/>
          </p:spPr>
        </p:pic>
        <p:sp>
          <p:nvSpPr>
            <p:cNvPr id="9" name="AutoShape 20"/>
            <p:cNvSpPr>
              <a:spLocks noChangeArrowheads="1"/>
            </p:cNvSpPr>
            <p:nvPr/>
          </p:nvSpPr>
          <p:spPr bwMode="auto">
            <a:xfrm>
              <a:off x="476" y="2023"/>
              <a:ext cx="1270" cy="318"/>
            </a:xfrm>
            <a:prstGeom prst="wedgeRoundRectCallout">
              <a:avLst>
                <a:gd name="adj1" fmla="val -57245"/>
                <a:gd name="adj2" fmla="val 67287"/>
                <a:gd name="adj3" fmla="val 16667"/>
              </a:avLst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2400" b="1" dirty="0" smtClean="0">
                  <a:solidFill>
                    <a:srgbClr val="C00000"/>
                  </a:solidFill>
                </a:rPr>
                <a:t>Проверим</a:t>
              </a:r>
              <a:endParaRPr lang="ru-RU" sz="2400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  <a:solidFill>
            <a:schemeClr val="bg1"/>
          </a:solidFill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Разберите по составу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8000" b="1" dirty="0" smtClean="0">
                <a:solidFill>
                  <a:schemeClr val="bg1"/>
                </a:solidFill>
              </a:rPr>
              <a:t>окружённая </a:t>
            </a:r>
          </a:p>
          <a:p>
            <a:pPr>
              <a:buNone/>
            </a:pPr>
            <a:r>
              <a:rPr lang="ru-RU" sz="8000" b="1" dirty="0" smtClean="0">
                <a:solidFill>
                  <a:schemeClr val="bg1"/>
                </a:solidFill>
              </a:rPr>
              <a:t>выловленные</a:t>
            </a:r>
          </a:p>
          <a:p>
            <a:endParaRPr lang="ru-RU" dirty="0"/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187624" y="1844824"/>
            <a:ext cx="2088232" cy="216024"/>
          </a:xfrm>
          <a:prstGeom prst="curved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491880" y="1628800"/>
            <a:ext cx="1368152" cy="432048"/>
            <a:chOff x="1331640" y="3284984"/>
            <a:chExt cx="360040" cy="216024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7"/>
          <p:cNvGrpSpPr/>
          <p:nvPr/>
        </p:nvGrpSpPr>
        <p:grpSpPr>
          <a:xfrm>
            <a:off x="467544" y="1844824"/>
            <a:ext cx="576064" cy="288032"/>
            <a:chOff x="1115616" y="4365104"/>
            <a:chExt cx="288032" cy="144016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115616" y="4365104"/>
              <a:ext cx="28803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1403648" y="4365104"/>
              <a:ext cx="0" cy="14401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/>
        </p:nvSpPr>
        <p:spPr>
          <a:xfrm>
            <a:off x="4932040" y="1916832"/>
            <a:ext cx="1008112" cy="864096"/>
          </a:xfrm>
          <a:prstGeom prst="rect">
            <a:avLst/>
          </a:prstGeom>
          <a:solidFill>
            <a:srgbClr val="4F81BD">
              <a:alpha val="0"/>
            </a:srgb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539552" y="3356992"/>
            <a:ext cx="1224136" cy="216024"/>
            <a:chOff x="1115616" y="4365104"/>
            <a:chExt cx="288032" cy="144016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>
              <a:off x="1115616" y="4365104"/>
              <a:ext cx="28803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1403648" y="4365104"/>
              <a:ext cx="0" cy="14401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Выгнутая вверх стрелка 14"/>
          <p:cNvSpPr/>
          <p:nvPr/>
        </p:nvSpPr>
        <p:spPr>
          <a:xfrm>
            <a:off x="1835696" y="3284984"/>
            <a:ext cx="2088232" cy="216024"/>
          </a:xfrm>
          <a:prstGeom prst="curved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923928" y="3068960"/>
            <a:ext cx="1368152" cy="432048"/>
            <a:chOff x="1331640" y="3284984"/>
            <a:chExt cx="360040" cy="21602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Прямоугольник 18"/>
          <p:cNvSpPr/>
          <p:nvPr/>
        </p:nvSpPr>
        <p:spPr>
          <a:xfrm>
            <a:off x="5436096" y="3356992"/>
            <a:ext cx="1296144" cy="864096"/>
          </a:xfrm>
          <a:prstGeom prst="rect">
            <a:avLst/>
          </a:prstGeom>
          <a:solidFill>
            <a:srgbClr val="4F81BD">
              <a:alpha val="0"/>
            </a:srgb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5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8000" b="1" dirty="0" smtClean="0">
                <a:solidFill>
                  <a:schemeClr val="bg1"/>
                </a:solidFill>
              </a:rPr>
              <a:t>поднимающейся</a:t>
            </a:r>
          </a:p>
          <a:p>
            <a:pPr lvl="0">
              <a:buNone/>
            </a:pPr>
            <a:r>
              <a:rPr lang="ru-RU" sz="8000" b="1" dirty="0" smtClean="0">
                <a:solidFill>
                  <a:schemeClr val="bg1"/>
                </a:solidFill>
              </a:rPr>
              <a:t>сломанные </a:t>
            </a:r>
            <a:endParaRPr lang="ru-RU" sz="8000" dirty="0" smtClean="0"/>
          </a:p>
          <a:p>
            <a:pPr>
              <a:buNone/>
            </a:pPr>
            <a:endParaRPr lang="ru-RU" sz="8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611560" y="1916832"/>
            <a:ext cx="1584176" cy="360040"/>
            <a:chOff x="1115616" y="4365104"/>
            <a:chExt cx="288032" cy="144016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115616" y="4365104"/>
              <a:ext cx="28803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403648" y="4365104"/>
              <a:ext cx="0" cy="14401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Выгнутая вверх стрелка 6"/>
          <p:cNvSpPr/>
          <p:nvPr/>
        </p:nvSpPr>
        <p:spPr>
          <a:xfrm>
            <a:off x="2195736" y="1844824"/>
            <a:ext cx="1872208" cy="216024"/>
          </a:xfrm>
          <a:prstGeom prst="curved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572000" y="1628800"/>
            <a:ext cx="1368152" cy="432048"/>
            <a:chOff x="1331640" y="3284984"/>
            <a:chExt cx="360040" cy="216024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/>
        </p:nvSpPr>
        <p:spPr>
          <a:xfrm>
            <a:off x="6084168" y="1916832"/>
            <a:ext cx="1008112" cy="864096"/>
          </a:xfrm>
          <a:prstGeom prst="rect">
            <a:avLst/>
          </a:prstGeom>
          <a:solidFill>
            <a:srgbClr val="4F81BD">
              <a:alpha val="0"/>
            </a:srgb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7236296" y="1628800"/>
            <a:ext cx="792089" cy="504056"/>
            <a:chOff x="1383074" y="3284984"/>
            <a:chExt cx="282889" cy="189021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1383074" y="3284984"/>
              <a:ext cx="164590" cy="18902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547664" y="3284984"/>
              <a:ext cx="118299" cy="18902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2699792" y="2996952"/>
            <a:ext cx="576064" cy="576064"/>
            <a:chOff x="1383074" y="3284984"/>
            <a:chExt cx="282889" cy="189021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1383074" y="3284984"/>
              <a:ext cx="164590" cy="18902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547664" y="3284984"/>
              <a:ext cx="118299" cy="18902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Группа 22"/>
          <p:cNvGrpSpPr/>
          <p:nvPr/>
        </p:nvGrpSpPr>
        <p:grpSpPr>
          <a:xfrm>
            <a:off x="3347864" y="2996952"/>
            <a:ext cx="1008112" cy="504056"/>
            <a:chOff x="1383074" y="3284984"/>
            <a:chExt cx="282889" cy="189021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1383074" y="3284984"/>
              <a:ext cx="164590" cy="18902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547664" y="3284984"/>
              <a:ext cx="118299" cy="18902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Прямоугольник 25"/>
          <p:cNvSpPr/>
          <p:nvPr/>
        </p:nvSpPr>
        <p:spPr>
          <a:xfrm>
            <a:off x="4427984" y="3356992"/>
            <a:ext cx="1224136" cy="864096"/>
          </a:xfrm>
          <a:prstGeom prst="rect">
            <a:avLst/>
          </a:prstGeom>
          <a:solidFill>
            <a:srgbClr val="4F81BD">
              <a:alpha val="0"/>
            </a:srgb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Выгнутая вверх стрелка 26"/>
          <p:cNvSpPr/>
          <p:nvPr/>
        </p:nvSpPr>
        <p:spPr>
          <a:xfrm>
            <a:off x="971600" y="3356992"/>
            <a:ext cx="1656184" cy="216024"/>
          </a:xfrm>
          <a:prstGeom prst="curved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395536" y="3212976"/>
            <a:ext cx="576064" cy="288032"/>
            <a:chOff x="1115616" y="4365104"/>
            <a:chExt cx="288032" cy="144016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1115616" y="4365104"/>
              <a:ext cx="28803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403648" y="4365104"/>
              <a:ext cx="0" cy="14401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4067944" y="1484784"/>
            <a:ext cx="576064" cy="576064"/>
            <a:chOff x="1383074" y="3284984"/>
            <a:chExt cx="282889" cy="189021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1383074" y="3284984"/>
              <a:ext cx="164590" cy="18902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1547664" y="3284984"/>
              <a:ext cx="118299" cy="18902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09531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Образование и правописание действительных причастий прошедшего времени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72200" y="3140968"/>
            <a:ext cx="22044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chemeClr val="bg1"/>
                </a:solidFill>
              </a:rPr>
              <a:t>посе</a:t>
            </a:r>
            <a:r>
              <a:rPr lang="ru-RU" sz="5400" b="1" dirty="0" err="1" smtClean="0">
                <a:solidFill>
                  <a:srgbClr val="FF0000"/>
                </a:solidFill>
              </a:rPr>
              <a:t>Я</a:t>
            </a:r>
            <a:r>
              <a:rPr lang="ru-RU" sz="4400" b="1" dirty="0" err="1" smtClean="0">
                <a:solidFill>
                  <a:schemeClr val="bg1"/>
                </a:solidFill>
              </a:rPr>
              <a:t>ть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7" y="3307631"/>
            <a:ext cx="34099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chemeClr val="bg1"/>
                </a:solidFill>
              </a:rPr>
              <a:t>Посе</a:t>
            </a:r>
            <a:r>
              <a:rPr lang="ru-RU" sz="4400" b="1" dirty="0" smtClean="0">
                <a:solidFill>
                  <a:schemeClr val="bg1"/>
                </a:solidFill>
              </a:rPr>
              <a:t>  . </a:t>
            </a:r>
            <a:r>
              <a:rPr lang="ru-RU" sz="4400" b="1" dirty="0" err="1" smtClean="0">
                <a:solidFill>
                  <a:schemeClr val="bg1"/>
                </a:solidFill>
              </a:rPr>
              <a:t>вший</a:t>
            </a:r>
            <a:r>
              <a:rPr lang="ru-RU" sz="4400" b="1" dirty="0" smtClean="0">
                <a:solidFill>
                  <a:schemeClr val="bg1"/>
                </a:solidFill>
              </a:rPr>
              <a:t>-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9912" y="3307631"/>
            <a:ext cx="2592288" cy="769441"/>
          </a:xfrm>
          <a:prstGeom prst="rect">
            <a:avLst/>
          </a:prstGeom>
          <a:ln>
            <a:solidFill>
              <a:srgbClr val="000000">
                <a:alpha val="0"/>
              </a:srgbClr>
            </a:solidFill>
          </a:ln>
        </p:spPr>
        <p:txBody>
          <a:bodyPr wrap="square">
            <a:spAutoFit/>
          </a:bodyPr>
          <a:lstStyle/>
          <a:p>
            <a:r>
              <a:rPr lang="ru-RU" sz="4400" b="1" dirty="0" err="1" smtClean="0">
                <a:solidFill>
                  <a:schemeClr val="bg1"/>
                </a:solidFill>
              </a:rPr>
              <a:t>посе</a:t>
            </a:r>
            <a:r>
              <a:rPr lang="ru-RU" sz="4400" b="1" dirty="0" smtClean="0">
                <a:solidFill>
                  <a:schemeClr val="bg1"/>
                </a:solidFill>
              </a:rPr>
              <a:t>  .  л-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55576" y="4653136"/>
            <a:ext cx="7704856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smtClean="0"/>
              <a:t>В  действительных  причастиях  прошедшего  времени  </a:t>
            </a:r>
          </a:p>
          <a:p>
            <a:pPr algn="ctr">
              <a:buNone/>
            </a:pPr>
            <a:r>
              <a:rPr lang="ru-RU" sz="2400" b="1" dirty="0" smtClean="0"/>
              <a:t>перед   суффиксом  -</a:t>
            </a:r>
            <a:r>
              <a:rPr lang="ru-RU" sz="2400" b="1" dirty="0" err="1" smtClean="0">
                <a:solidFill>
                  <a:srgbClr val="C00000"/>
                </a:solidFill>
              </a:rPr>
              <a:t>вш</a:t>
            </a:r>
            <a:r>
              <a:rPr lang="ru-RU" sz="2400" b="1" dirty="0" smtClean="0"/>
              <a:t>-  пишется  та  же  гласная,  что  и  в  </a:t>
            </a:r>
          </a:p>
          <a:p>
            <a:pPr algn="ctr">
              <a:buNone/>
            </a:pPr>
            <a:r>
              <a:rPr lang="ru-RU" sz="2400" b="1" dirty="0" smtClean="0"/>
              <a:t>неопределенной   форме  перед  -</a:t>
            </a:r>
            <a:r>
              <a:rPr lang="ru-RU" sz="2400" b="1" dirty="0" err="1" smtClean="0"/>
              <a:t>ть</a:t>
            </a:r>
            <a:r>
              <a:rPr lang="ru-RU" sz="2400" b="1" dirty="0" smtClean="0"/>
              <a:t>: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3225750"/>
            <a:ext cx="582211" cy="923330"/>
          </a:xfrm>
          <a:prstGeom prst="rect">
            <a:avLst/>
          </a:prstGeom>
          <a:solidFill>
            <a:srgbClr val="144C31"/>
          </a:solidFill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Я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96336" y="3140968"/>
            <a:ext cx="432048" cy="923330"/>
          </a:xfrm>
          <a:prstGeom prst="rect">
            <a:avLst/>
          </a:prstGeom>
          <a:solidFill>
            <a:srgbClr val="144C31"/>
          </a:solidFill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Я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0625 L -0.28351 0.002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79769E-6 L -0.37014 0.0041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Потренируемся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ЛА…ТЬ – ЛА…Л – ЛА…ВШИЙ</a:t>
            </a:r>
          </a:p>
          <a:p>
            <a:pPr>
              <a:buNone/>
            </a:pPr>
            <a:endParaRPr lang="ru-RU" sz="1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ЛЕЛЕ…ТЬ – ЛЕЛЕ…Л - ЛЕЛЕ…ВШИЙ</a:t>
            </a:r>
          </a:p>
          <a:p>
            <a:pPr>
              <a:buNone/>
            </a:pPr>
            <a:endParaRPr lang="ru-RU" sz="1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РАСТА..ТЬ – РАСТА…Л – РАСТА…ВШИЙ</a:t>
            </a:r>
          </a:p>
          <a:p>
            <a:pPr>
              <a:buNone/>
            </a:pPr>
            <a:endParaRPr lang="ru-RU" sz="1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ПОЖЕЛТ…ТЬ – ПОЖЕЛТ…Л – ПОЖЕЛТ…ВШИЙ</a:t>
            </a:r>
          </a:p>
          <a:p>
            <a:pPr>
              <a:buNone/>
            </a:pPr>
            <a:endParaRPr lang="ru-RU" sz="18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УВИД…ТЬ – УВИД…Л – УВИД…ВШИЙ</a:t>
            </a:r>
          </a:p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556792"/>
            <a:ext cx="561403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3600" b="1" dirty="0" smtClean="0"/>
              <a:t>ЛА</a:t>
            </a:r>
            <a:r>
              <a:rPr lang="ru-RU" sz="3600" b="1" dirty="0" smtClean="0">
                <a:solidFill>
                  <a:srgbClr val="C00000"/>
                </a:solidFill>
              </a:rPr>
              <a:t>Я</a:t>
            </a:r>
            <a:r>
              <a:rPr lang="ru-RU" sz="3600" b="1" dirty="0" smtClean="0"/>
              <a:t>ТЬ – ЛА</a:t>
            </a:r>
            <a:r>
              <a:rPr lang="ru-RU" sz="3600" b="1" dirty="0" smtClean="0">
                <a:solidFill>
                  <a:srgbClr val="C00000"/>
                </a:solidFill>
              </a:rPr>
              <a:t>Я</a:t>
            </a:r>
            <a:r>
              <a:rPr lang="ru-RU" sz="3600" b="1" dirty="0" smtClean="0"/>
              <a:t>Л – ЛА</a:t>
            </a:r>
            <a:r>
              <a:rPr lang="ru-RU" sz="3600" b="1" dirty="0" smtClean="0">
                <a:solidFill>
                  <a:srgbClr val="C00000"/>
                </a:solidFill>
              </a:rPr>
              <a:t>Я</a:t>
            </a:r>
            <a:r>
              <a:rPr lang="ru-RU" sz="3600" b="1" dirty="0" smtClean="0"/>
              <a:t>ВШИЙ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422629"/>
            <a:ext cx="687893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</a:rPr>
              <a:t>ЛЕЛЕ</a:t>
            </a:r>
            <a:r>
              <a:rPr lang="ru-RU" sz="3600" b="1" dirty="0" smtClean="0">
                <a:solidFill>
                  <a:srgbClr val="C00000"/>
                </a:solidFill>
              </a:rPr>
              <a:t>Я</a:t>
            </a:r>
            <a:r>
              <a:rPr lang="ru-RU" sz="3600" b="1" dirty="0" smtClean="0">
                <a:solidFill>
                  <a:srgbClr val="000000"/>
                </a:solidFill>
              </a:rPr>
              <a:t>ТЬ – ЛЕЛЕ</a:t>
            </a:r>
            <a:r>
              <a:rPr lang="ru-RU" sz="3600" b="1" dirty="0" smtClean="0">
                <a:solidFill>
                  <a:srgbClr val="C00000"/>
                </a:solidFill>
              </a:rPr>
              <a:t>Я</a:t>
            </a:r>
            <a:r>
              <a:rPr lang="ru-RU" sz="3600" b="1" dirty="0" smtClean="0">
                <a:solidFill>
                  <a:srgbClr val="000000"/>
                </a:solidFill>
              </a:rPr>
              <a:t>Л - ЛЕЛЕ</a:t>
            </a:r>
            <a:r>
              <a:rPr lang="ru-RU" sz="3600" b="1" dirty="0" smtClean="0">
                <a:solidFill>
                  <a:srgbClr val="C00000"/>
                </a:solidFill>
              </a:rPr>
              <a:t>Я</a:t>
            </a:r>
            <a:r>
              <a:rPr lang="ru-RU" sz="3600" b="1" dirty="0" smtClean="0">
                <a:solidFill>
                  <a:srgbClr val="000000"/>
                </a:solidFill>
              </a:rPr>
              <a:t>ВШИЙ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1793" y="3430741"/>
            <a:ext cx="752859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3600" b="1" dirty="0" smtClean="0"/>
              <a:t>РАСТА</a:t>
            </a:r>
            <a:r>
              <a:rPr lang="ru-RU" sz="3600" b="1" dirty="0" smtClean="0">
                <a:solidFill>
                  <a:srgbClr val="C00000"/>
                </a:solidFill>
              </a:rPr>
              <a:t>Я</a:t>
            </a:r>
            <a:r>
              <a:rPr lang="ru-RU" sz="3600" b="1" dirty="0" smtClean="0"/>
              <a:t>ТЬ – РАСТА</a:t>
            </a:r>
            <a:r>
              <a:rPr lang="ru-RU" sz="3600" b="1" dirty="0" smtClean="0">
                <a:solidFill>
                  <a:srgbClr val="C00000"/>
                </a:solidFill>
              </a:rPr>
              <a:t>Я</a:t>
            </a:r>
            <a:r>
              <a:rPr lang="ru-RU" sz="3600" b="1" dirty="0" smtClean="0"/>
              <a:t>Л – РАСТА</a:t>
            </a:r>
            <a:r>
              <a:rPr lang="ru-RU" sz="3600" b="1" dirty="0" smtClean="0">
                <a:solidFill>
                  <a:srgbClr val="C00000"/>
                </a:solidFill>
              </a:rPr>
              <a:t>Я</a:t>
            </a:r>
            <a:r>
              <a:rPr lang="ru-RU" sz="3600" b="1" dirty="0" smtClean="0"/>
              <a:t>ВШИЙ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4365104"/>
            <a:ext cx="8058051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/>
              <a:t>ПОЖЕЛТ</a:t>
            </a:r>
            <a:r>
              <a:rPr lang="ru-RU" sz="3200" b="1" dirty="0" smtClean="0">
                <a:solidFill>
                  <a:srgbClr val="C00000"/>
                </a:solidFill>
              </a:rPr>
              <a:t>Е</a:t>
            </a:r>
            <a:r>
              <a:rPr lang="ru-RU" sz="3200" b="1" dirty="0" smtClean="0"/>
              <a:t>ТЬ – ПОЖЕЛТ</a:t>
            </a:r>
            <a:r>
              <a:rPr lang="ru-RU" sz="3200" b="1" dirty="0" smtClean="0">
                <a:solidFill>
                  <a:srgbClr val="C00000"/>
                </a:solidFill>
              </a:rPr>
              <a:t>Е</a:t>
            </a:r>
            <a:r>
              <a:rPr lang="ru-RU" sz="3200" b="1" dirty="0" smtClean="0"/>
              <a:t>Л – ПОЖЕЛТ</a:t>
            </a:r>
            <a:r>
              <a:rPr lang="ru-RU" sz="3200" b="1" dirty="0" smtClean="0">
                <a:solidFill>
                  <a:srgbClr val="C00000"/>
                </a:solidFill>
              </a:rPr>
              <a:t>Е</a:t>
            </a:r>
            <a:r>
              <a:rPr lang="ru-RU" sz="3200" b="1" dirty="0" smtClean="0"/>
              <a:t>ВШИЙ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5301208"/>
            <a:ext cx="7146123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3600" b="1" dirty="0" smtClean="0"/>
              <a:t>УВИД</a:t>
            </a:r>
            <a:r>
              <a:rPr lang="ru-RU" sz="3600" b="1" dirty="0" smtClean="0">
                <a:solidFill>
                  <a:srgbClr val="C00000"/>
                </a:solidFill>
              </a:rPr>
              <a:t>Е</a:t>
            </a:r>
            <a:r>
              <a:rPr lang="ru-RU" sz="3600" b="1" dirty="0" smtClean="0"/>
              <a:t>ТЬ – УВИД</a:t>
            </a:r>
            <a:r>
              <a:rPr lang="ru-RU" sz="3600" b="1" dirty="0" smtClean="0">
                <a:solidFill>
                  <a:srgbClr val="C00000"/>
                </a:solidFill>
              </a:rPr>
              <a:t>Е</a:t>
            </a:r>
            <a:r>
              <a:rPr lang="ru-RU" sz="3600" b="1" dirty="0" smtClean="0"/>
              <a:t>Л – УВИД</a:t>
            </a:r>
            <a:r>
              <a:rPr lang="ru-RU" sz="3600" b="1" dirty="0" smtClean="0">
                <a:solidFill>
                  <a:srgbClr val="C00000"/>
                </a:solidFill>
              </a:rPr>
              <a:t>Е</a:t>
            </a:r>
            <a:r>
              <a:rPr lang="ru-RU" sz="3600" b="1" dirty="0" smtClean="0"/>
              <a:t>ВШИЙ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772400" cy="2160240"/>
          </a:xfrm>
        </p:spPr>
        <p:txBody>
          <a:bodyPr/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Образование страдательных причастий прошедшего времени</a:t>
            </a:r>
            <a:endParaRPr lang="ru-RU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Страдательные</a:t>
            </a:r>
            <a:r>
              <a:rPr lang="ru-RU" sz="4800" b="1" dirty="0" smtClean="0"/>
              <a:t> </a:t>
            </a:r>
            <a:r>
              <a:rPr lang="ru-RU" sz="4800" dirty="0" smtClean="0"/>
              <a:t> </a:t>
            </a:r>
            <a:r>
              <a:rPr lang="ru-RU" sz="4800" b="1" dirty="0" smtClean="0"/>
              <a:t>причастия  </a:t>
            </a:r>
            <a:r>
              <a:rPr lang="ru-RU" sz="4800" dirty="0" smtClean="0"/>
              <a:t> </a:t>
            </a:r>
            <a:r>
              <a:rPr lang="ru-RU" sz="4800" b="1" dirty="0" smtClean="0"/>
              <a:t> </a:t>
            </a:r>
            <a:r>
              <a:rPr lang="ru-RU" sz="4800" dirty="0" smtClean="0"/>
              <a:t> </a:t>
            </a:r>
            <a:r>
              <a:rPr lang="ru-RU" sz="4800" b="1" dirty="0" smtClean="0"/>
              <a:t> </a:t>
            </a:r>
            <a:r>
              <a:rPr lang="ru-RU" sz="4800" dirty="0" smtClean="0"/>
              <a:t> </a:t>
            </a:r>
            <a:r>
              <a:rPr lang="ru-RU" sz="4800" b="1" dirty="0" smtClean="0"/>
              <a:t>обозначают признак                    предмета,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/>
              <a:t>который</a:t>
            </a:r>
            <a:r>
              <a:rPr lang="ru-RU" sz="4800" dirty="0" smtClean="0"/>
              <a:t> 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/>
              <a:t>испытывает </a:t>
            </a:r>
            <a:r>
              <a:rPr lang="ru-RU" sz="4800" dirty="0" smtClean="0"/>
              <a:t> </a:t>
            </a:r>
            <a:r>
              <a:rPr lang="ru-RU" sz="4800" b="1" dirty="0" smtClean="0"/>
              <a:t>действие</a:t>
            </a:r>
            <a:r>
              <a:rPr lang="ru-RU" sz="4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 </a:t>
            </a:r>
            <a:r>
              <a:rPr lang="ru-RU" sz="4800" b="1" dirty="0" smtClean="0"/>
              <a:t>со стороны </a:t>
            </a:r>
            <a:r>
              <a:rPr lang="ru-RU" sz="4800" b="1" dirty="0" smtClean="0">
                <a:solidFill>
                  <a:srgbClr val="C00000"/>
                </a:solidFill>
              </a:rPr>
              <a:t>другого</a:t>
            </a:r>
            <a:r>
              <a:rPr lang="ru-RU" sz="4800" b="1" dirty="0" smtClean="0"/>
              <a:t> предмета</a:t>
            </a:r>
            <a:r>
              <a:rPr lang="ru-RU" sz="4800" dirty="0" smtClean="0"/>
              <a:t> 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Суффиксы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628800"/>
            <a:ext cx="8352928" cy="374441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-НН- (-Н-)</a:t>
            </a:r>
          </a:p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-ЕНН- (-ЕН- , –ЁН-, -ЁНН-)</a:t>
            </a:r>
          </a:p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-Т-</a:t>
            </a:r>
            <a:endParaRPr lang="ru-RU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404665"/>
            <a:ext cx="2448272" cy="778098"/>
          </a:xfrm>
          <a:solidFill>
            <a:schemeClr val="bg2"/>
          </a:solidFill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-НН- (-Н)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196753"/>
            <a:ext cx="208823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замеш</a:t>
            </a:r>
            <a:r>
              <a:rPr lang="ru-RU" sz="4400" b="1" dirty="0" err="1" smtClean="0">
                <a:solidFill>
                  <a:srgbClr val="FF0000"/>
                </a:solidFill>
              </a:rPr>
              <a:t>А</a:t>
            </a:r>
            <a:r>
              <a:rPr lang="ru-RU" sz="2800" b="1" dirty="0" err="1" smtClean="0">
                <a:solidFill>
                  <a:schemeClr val="tx1"/>
                </a:solidFill>
              </a:rPr>
              <a:t>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8104" y="1196753"/>
            <a:ext cx="266429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замеш</a:t>
            </a:r>
            <a:r>
              <a:rPr lang="ru-RU" sz="2400" dirty="0" smtClean="0">
                <a:solidFill>
                  <a:srgbClr val="FF0000"/>
                </a:solidFill>
              </a:rPr>
              <a:t>….</a:t>
            </a:r>
            <a:r>
              <a:rPr lang="ru-RU" sz="2800" b="1" dirty="0" err="1" smtClean="0">
                <a:solidFill>
                  <a:schemeClr val="tx1"/>
                </a:solidFill>
              </a:rPr>
              <a:t>нный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276873"/>
            <a:ext cx="194421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засе</a:t>
            </a:r>
            <a:r>
              <a:rPr lang="ru-RU" sz="4400" b="1" dirty="0" err="1" smtClean="0">
                <a:solidFill>
                  <a:srgbClr val="FF0000"/>
                </a:solidFill>
              </a:rPr>
              <a:t>Я</a:t>
            </a:r>
            <a:r>
              <a:rPr lang="ru-RU" sz="2800" b="1" dirty="0" err="1" smtClean="0">
                <a:solidFill>
                  <a:schemeClr val="tx1"/>
                </a:solidFill>
              </a:rPr>
              <a:t>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276873"/>
            <a:ext cx="266429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засе</a:t>
            </a:r>
            <a:r>
              <a:rPr lang="ru-RU" sz="2400" dirty="0" smtClean="0">
                <a:solidFill>
                  <a:srgbClr val="FF0000"/>
                </a:solidFill>
              </a:rPr>
              <a:t>….</a:t>
            </a:r>
            <a:r>
              <a:rPr lang="ru-RU" sz="2800" b="1" dirty="0" err="1" smtClean="0">
                <a:solidFill>
                  <a:schemeClr val="tx1"/>
                </a:solidFill>
              </a:rPr>
              <a:t>нный</a:t>
            </a:r>
            <a:endParaRPr lang="ru-RU" sz="2800" dirty="0">
              <a:solidFill>
                <a:schemeClr val="tx1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115616" y="1700808"/>
            <a:ext cx="1440160" cy="216024"/>
            <a:chOff x="1763688" y="2421810"/>
            <a:chExt cx="1368152" cy="299151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13"/>
          <p:cNvGrpSpPr/>
          <p:nvPr/>
        </p:nvGrpSpPr>
        <p:grpSpPr>
          <a:xfrm>
            <a:off x="1187624" y="2780928"/>
            <a:ext cx="1080120" cy="216024"/>
            <a:chOff x="1763688" y="2421810"/>
            <a:chExt cx="1368152" cy="299151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Прямоугольник 17"/>
          <p:cNvSpPr/>
          <p:nvPr/>
        </p:nvSpPr>
        <p:spPr>
          <a:xfrm>
            <a:off x="3131840" y="1340769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+</a:t>
            </a:r>
            <a:endParaRPr lang="ru-RU" sz="4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491882" y="1196754"/>
            <a:ext cx="896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CC66"/>
                </a:solidFill>
              </a:rPr>
              <a:t>НН</a:t>
            </a:r>
            <a:endParaRPr lang="ru-RU" sz="4400" dirty="0">
              <a:solidFill>
                <a:srgbClr val="FFCC66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03848" y="2420889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+</a:t>
            </a:r>
            <a:endParaRPr lang="ru-RU" sz="4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563890" y="2299520"/>
            <a:ext cx="896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CC66"/>
                </a:solidFill>
              </a:rPr>
              <a:t>НН</a:t>
            </a:r>
            <a:endParaRPr lang="ru-RU" sz="4400" dirty="0">
              <a:solidFill>
                <a:srgbClr val="FFCC66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16016" y="2348880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=</a:t>
            </a:r>
            <a:endParaRPr lang="ru-RU" sz="4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644008" y="1340769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=</a:t>
            </a:r>
            <a:endParaRPr lang="ru-RU" sz="4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160000" y="1332000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А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08000" y="2376000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Я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2195736" y="1268760"/>
            <a:ext cx="360040" cy="216024"/>
            <a:chOff x="1331640" y="3284984"/>
            <a:chExt cx="360040" cy="21602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6948264" y="2348880"/>
            <a:ext cx="360040" cy="216024"/>
            <a:chOff x="1331640" y="3284984"/>
            <a:chExt cx="360040" cy="216024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36"/>
          <p:cNvGrpSpPr/>
          <p:nvPr/>
        </p:nvGrpSpPr>
        <p:grpSpPr>
          <a:xfrm>
            <a:off x="6588224" y="2348880"/>
            <a:ext cx="360040" cy="216024"/>
            <a:chOff x="1331640" y="3284984"/>
            <a:chExt cx="360040" cy="216024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7095574" y="1255182"/>
            <a:ext cx="360040" cy="216024"/>
            <a:chOff x="1331640" y="3284984"/>
            <a:chExt cx="360040" cy="216024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6732240" y="1268760"/>
            <a:ext cx="360040" cy="216024"/>
            <a:chOff x="1331640" y="3284984"/>
            <a:chExt cx="360040" cy="216024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1933188" y="2316223"/>
            <a:ext cx="360040" cy="216024"/>
            <a:chOff x="1331640" y="3284984"/>
            <a:chExt cx="360040" cy="216024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Прямоугольник 48"/>
          <p:cNvSpPr/>
          <p:nvPr/>
        </p:nvSpPr>
        <p:spPr>
          <a:xfrm>
            <a:off x="971600" y="3212976"/>
            <a:ext cx="208823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выкач</a:t>
            </a:r>
            <a:r>
              <a:rPr lang="ru-RU" sz="4400" b="1" dirty="0" err="1" smtClean="0">
                <a:solidFill>
                  <a:srgbClr val="FF0000"/>
                </a:solidFill>
              </a:rPr>
              <a:t>А</a:t>
            </a:r>
            <a:r>
              <a:rPr lang="ru-RU" sz="2800" b="1" dirty="0" err="1" smtClean="0">
                <a:solidFill>
                  <a:schemeClr val="tx1"/>
                </a:solidFill>
              </a:rPr>
              <a:t>ть</a:t>
            </a:r>
            <a:endParaRPr lang="ru-RU" sz="2800" dirty="0">
              <a:solidFill>
                <a:schemeClr val="tx1"/>
              </a:solidFill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1043608" y="3645024"/>
            <a:ext cx="1440160" cy="288032"/>
            <a:chOff x="1763688" y="2421810"/>
            <a:chExt cx="1368152" cy="299151"/>
          </a:xfrm>
        </p:grpSpPr>
        <p:cxnSp>
          <p:nvCxnSpPr>
            <p:cNvPr id="52" name="Прямая соединительная линия 51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Прямоугольник 58"/>
          <p:cNvSpPr/>
          <p:nvPr/>
        </p:nvSpPr>
        <p:spPr>
          <a:xfrm>
            <a:off x="3203848" y="3212976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+</a:t>
            </a:r>
            <a:endParaRPr lang="ru-RU" sz="44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3563888" y="3212976"/>
            <a:ext cx="12961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CC66"/>
                </a:solidFill>
              </a:rPr>
              <a:t>НН</a:t>
            </a:r>
            <a:endParaRPr lang="ru-RU" sz="4400" dirty="0">
              <a:solidFill>
                <a:srgbClr val="FFCC66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716016" y="3356992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=</a:t>
            </a:r>
            <a:endParaRPr lang="ru-RU" sz="4400" b="1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5508104" y="3212976"/>
            <a:ext cx="266429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выкач</a:t>
            </a:r>
            <a:r>
              <a:rPr lang="ru-RU" sz="2800" b="1" dirty="0" smtClean="0">
                <a:solidFill>
                  <a:schemeClr val="tx1"/>
                </a:solidFill>
              </a:rPr>
              <a:t>…</a:t>
            </a:r>
            <a:r>
              <a:rPr lang="ru-RU" sz="2800" b="1" dirty="0" err="1" smtClean="0">
                <a:solidFill>
                  <a:schemeClr val="tx1"/>
                </a:solidFill>
              </a:rPr>
              <a:t>нный</a:t>
            </a:r>
            <a:endParaRPr lang="ru-RU" sz="2800" dirty="0">
              <a:solidFill>
                <a:schemeClr val="tx1"/>
              </a:solidFill>
            </a:endParaRPr>
          </a:p>
        </p:txBody>
      </p:sp>
      <p:grpSp>
        <p:nvGrpSpPr>
          <p:cNvPr id="67" name="Группа 42"/>
          <p:cNvGrpSpPr/>
          <p:nvPr/>
        </p:nvGrpSpPr>
        <p:grpSpPr>
          <a:xfrm>
            <a:off x="7020272" y="3212976"/>
            <a:ext cx="288032" cy="360040"/>
            <a:chOff x="1331640" y="3284984"/>
            <a:chExt cx="360041" cy="216024"/>
          </a:xfrm>
        </p:grpSpPr>
        <p:cxnSp>
          <p:nvCxnSpPr>
            <p:cNvPr id="68" name="Прямая соединительная линия 67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>
              <a:off x="1547665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77074"/>
            <a:ext cx="8229600" cy="2304254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ru-RU" sz="3600" b="1" dirty="0" smtClean="0"/>
              <a:t>Если основа инфинитива оканчивается </a:t>
            </a:r>
          </a:p>
          <a:p>
            <a:pPr algn="ctr">
              <a:buNone/>
            </a:pPr>
            <a:r>
              <a:rPr lang="ru-RU" sz="3600" b="1" dirty="0" smtClean="0"/>
              <a:t>на </a:t>
            </a:r>
            <a:r>
              <a:rPr lang="ru-RU" sz="3600" b="1" dirty="0" smtClean="0">
                <a:solidFill>
                  <a:srgbClr val="FF0000"/>
                </a:solidFill>
              </a:rPr>
              <a:t>А</a:t>
            </a:r>
            <a:r>
              <a:rPr lang="ru-RU" sz="3600" b="1" dirty="0" smtClean="0"/>
              <a:t> или </a:t>
            </a:r>
            <a:r>
              <a:rPr lang="ru-RU" sz="3600" b="1" dirty="0" smtClean="0">
                <a:solidFill>
                  <a:srgbClr val="FF0000"/>
                </a:solidFill>
              </a:rPr>
              <a:t>Я</a:t>
            </a:r>
            <a:r>
              <a:rPr lang="ru-RU" sz="3600" b="1" dirty="0" smtClean="0"/>
              <a:t>, то суффикс основы сохраняется и добавляется суффикс причастия </a:t>
            </a:r>
            <a:r>
              <a:rPr lang="ru-RU" sz="3600" b="1" dirty="0" smtClean="0">
                <a:solidFill>
                  <a:srgbClr val="000099"/>
                </a:solidFill>
              </a:rPr>
              <a:t>-НН- </a:t>
            </a:r>
            <a:r>
              <a:rPr lang="ru-RU" sz="3600" b="1" dirty="0" smtClean="0"/>
              <a:t>или </a:t>
            </a:r>
            <a:r>
              <a:rPr lang="ru-RU" sz="3600" b="1" dirty="0" smtClean="0">
                <a:solidFill>
                  <a:srgbClr val="000099"/>
                </a:solidFill>
              </a:rPr>
              <a:t>-Н-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2123728" y="3356992"/>
            <a:ext cx="432048" cy="5760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А</a:t>
            </a:r>
            <a:endParaRPr lang="ru-RU" sz="4400" b="1" dirty="0">
              <a:solidFill>
                <a:srgbClr val="FF0000"/>
              </a:solidFill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2123728" y="3284984"/>
            <a:ext cx="360040" cy="216024"/>
            <a:chOff x="1331640" y="3284984"/>
            <a:chExt cx="360040" cy="216024"/>
          </a:xfrm>
        </p:grpSpPr>
        <p:cxnSp>
          <p:nvCxnSpPr>
            <p:cNvPr id="72" name="Прямая соединительная линия 71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Группа 76"/>
          <p:cNvGrpSpPr/>
          <p:nvPr/>
        </p:nvGrpSpPr>
        <p:grpSpPr>
          <a:xfrm>
            <a:off x="6804248" y="3212968"/>
            <a:ext cx="216024" cy="360048"/>
            <a:chOff x="1331640" y="3284984"/>
            <a:chExt cx="360040" cy="216029"/>
          </a:xfrm>
        </p:grpSpPr>
        <p:cxnSp>
          <p:nvCxnSpPr>
            <p:cNvPr id="78" name="Прямая соединительная линия 77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1547663" y="3284989"/>
              <a:ext cx="144017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1041 L 0.5 -0.0104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93987E-6 L 0.50399 4.93987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60116E-6 L 0.5 -2.60116E-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" grpId="0" animBg="1"/>
      <p:bldP spid="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408712" cy="648072"/>
          </a:xfrm>
          <a:solidFill>
            <a:schemeClr val="bg2"/>
          </a:solidFill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-ЕНН-(-ЁНН-, -ЁН-,-ЕН-)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293096"/>
            <a:ext cx="8229600" cy="2016224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Если основа инфинитива оканчивается                      не на 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b="1" dirty="0" smtClean="0"/>
              <a:t> или </a:t>
            </a:r>
            <a:r>
              <a:rPr lang="ru-RU" b="1" dirty="0" smtClean="0">
                <a:solidFill>
                  <a:srgbClr val="FF0000"/>
                </a:solidFill>
              </a:rPr>
              <a:t>Я</a:t>
            </a:r>
            <a:r>
              <a:rPr lang="ru-RU" b="1" dirty="0" smtClean="0"/>
              <a:t>, то суффикс основы </a:t>
            </a:r>
            <a:r>
              <a:rPr lang="ru-RU" b="1" dirty="0" smtClean="0">
                <a:solidFill>
                  <a:srgbClr val="C00000"/>
                </a:solidFill>
              </a:rPr>
              <a:t>не сохраняется </a:t>
            </a:r>
            <a:r>
              <a:rPr lang="ru-RU" b="1" dirty="0" smtClean="0"/>
              <a:t>и добавляется суффикс причастия </a:t>
            </a:r>
            <a:r>
              <a:rPr lang="ru-RU" b="1" dirty="0" smtClean="0">
                <a:solidFill>
                  <a:srgbClr val="000099"/>
                </a:solidFill>
              </a:rPr>
              <a:t>-ЕНН- </a:t>
            </a:r>
            <a:r>
              <a:rPr lang="ru-RU" b="1" dirty="0" smtClean="0"/>
              <a:t>или </a:t>
            </a:r>
            <a:r>
              <a:rPr lang="ru-RU" b="1" dirty="0" smtClean="0">
                <a:solidFill>
                  <a:srgbClr val="000099"/>
                </a:solidFill>
              </a:rPr>
              <a:t>-ЕН-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196753"/>
            <a:ext cx="208823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замес</a:t>
            </a:r>
            <a:r>
              <a:rPr lang="ru-RU" sz="4400" b="1" dirty="0" err="1" smtClean="0">
                <a:solidFill>
                  <a:srgbClr val="FF0000"/>
                </a:solidFill>
              </a:rPr>
              <a:t>И</a:t>
            </a:r>
            <a:r>
              <a:rPr lang="ru-RU" sz="2800" b="1" dirty="0" err="1" smtClean="0">
                <a:solidFill>
                  <a:schemeClr val="tx1"/>
                </a:solidFill>
              </a:rPr>
              <a:t>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86402" y="1196753"/>
            <a:ext cx="2648197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smtClean="0">
                <a:solidFill>
                  <a:schemeClr val="tx1"/>
                </a:solidFill>
              </a:rPr>
              <a:t>замеш</a:t>
            </a:r>
            <a:r>
              <a:rPr lang="ru-RU" sz="2800" smtClean="0">
                <a:solidFill>
                  <a:srgbClr val="FF0000"/>
                </a:solidFill>
              </a:rPr>
              <a:t>.</a:t>
            </a:r>
            <a:r>
              <a:rPr lang="ru-RU" sz="2400" smtClean="0">
                <a:solidFill>
                  <a:srgbClr val="FF0000"/>
                </a:solidFill>
              </a:rPr>
              <a:t>….</a:t>
            </a:r>
            <a:r>
              <a:rPr lang="ru-RU" sz="2800" b="1" dirty="0" err="1" smtClean="0">
                <a:solidFill>
                  <a:schemeClr val="tx1"/>
                </a:solidFill>
              </a:rPr>
              <a:t>нный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276873"/>
            <a:ext cx="194421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увлечь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276873"/>
            <a:ext cx="266429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увлеч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r>
              <a:rPr lang="ru-RU" sz="2400" dirty="0" smtClean="0">
                <a:solidFill>
                  <a:srgbClr val="FF0000"/>
                </a:solidFill>
              </a:rPr>
              <a:t>….</a:t>
            </a:r>
            <a:r>
              <a:rPr lang="ru-RU" sz="2800" b="1" dirty="0" err="1" smtClean="0">
                <a:solidFill>
                  <a:schemeClr val="tx1"/>
                </a:solidFill>
              </a:rPr>
              <a:t>нный</a:t>
            </a:r>
            <a:endParaRPr lang="ru-RU" sz="2800" dirty="0">
              <a:solidFill>
                <a:schemeClr val="tx1"/>
              </a:solidFill>
            </a:endParaRPr>
          </a:p>
        </p:txBody>
      </p:sp>
      <p:grpSp>
        <p:nvGrpSpPr>
          <p:cNvPr id="8" name="Группа 12"/>
          <p:cNvGrpSpPr/>
          <p:nvPr/>
        </p:nvGrpSpPr>
        <p:grpSpPr>
          <a:xfrm>
            <a:off x="1043608" y="1700808"/>
            <a:ext cx="1440160" cy="216024"/>
            <a:chOff x="1763688" y="2421810"/>
            <a:chExt cx="1368152" cy="299151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13"/>
          <p:cNvGrpSpPr/>
          <p:nvPr/>
        </p:nvGrpSpPr>
        <p:grpSpPr>
          <a:xfrm>
            <a:off x="1403648" y="2708920"/>
            <a:ext cx="1080120" cy="216024"/>
            <a:chOff x="1763688" y="2421810"/>
            <a:chExt cx="1368152" cy="299151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Прямоугольник 17"/>
          <p:cNvSpPr/>
          <p:nvPr/>
        </p:nvSpPr>
        <p:spPr>
          <a:xfrm>
            <a:off x="3131840" y="1340769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+</a:t>
            </a:r>
            <a:endParaRPr lang="ru-RU" sz="4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491880" y="1196754"/>
            <a:ext cx="11721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CC66"/>
                </a:solidFill>
              </a:rPr>
              <a:t>ЕНН</a:t>
            </a:r>
            <a:endParaRPr lang="ru-RU" sz="4400" dirty="0">
              <a:solidFill>
                <a:srgbClr val="FFCC66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03848" y="2420889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+</a:t>
            </a:r>
            <a:endParaRPr lang="ru-RU" sz="4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563888" y="2299520"/>
            <a:ext cx="11721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CC66"/>
                </a:solidFill>
              </a:rPr>
              <a:t>ЁНН</a:t>
            </a:r>
            <a:endParaRPr lang="ru-RU" sz="4400" dirty="0">
              <a:solidFill>
                <a:srgbClr val="FFCC66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716016" y="2348880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=</a:t>
            </a:r>
            <a:endParaRPr lang="ru-RU" sz="4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644008" y="1340769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=</a:t>
            </a:r>
            <a:endParaRPr lang="ru-RU" sz="4400" b="1" dirty="0"/>
          </a:p>
        </p:txBody>
      </p:sp>
      <p:grpSp>
        <p:nvGrpSpPr>
          <p:cNvPr id="13" name="Группа 29"/>
          <p:cNvGrpSpPr/>
          <p:nvPr/>
        </p:nvGrpSpPr>
        <p:grpSpPr>
          <a:xfrm>
            <a:off x="2123728" y="1268760"/>
            <a:ext cx="360040" cy="216024"/>
            <a:chOff x="1331640" y="3284984"/>
            <a:chExt cx="360040" cy="216024"/>
          </a:xfrm>
        </p:grpSpPr>
        <p:cxnSp>
          <p:nvCxnSpPr>
            <p:cNvPr id="27" name="Прямая соединительная линия 26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Группа 50"/>
          <p:cNvGrpSpPr/>
          <p:nvPr/>
        </p:nvGrpSpPr>
        <p:grpSpPr>
          <a:xfrm>
            <a:off x="2051720" y="1268760"/>
            <a:ext cx="504056" cy="648072"/>
            <a:chOff x="4716016" y="3068960"/>
            <a:chExt cx="792088" cy="720080"/>
          </a:xfrm>
        </p:grpSpPr>
        <p:cxnSp>
          <p:nvCxnSpPr>
            <p:cNvPr id="46" name="Прямая соединительная линия 45"/>
            <p:cNvCxnSpPr/>
            <p:nvPr/>
          </p:nvCxnSpPr>
          <p:spPr>
            <a:xfrm>
              <a:off x="4716016" y="3068960"/>
              <a:ext cx="792088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flipH="1">
              <a:off x="4788024" y="3068960"/>
              <a:ext cx="648072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Прямоугольник 51"/>
          <p:cNvSpPr/>
          <p:nvPr/>
        </p:nvSpPr>
        <p:spPr>
          <a:xfrm>
            <a:off x="6732242" y="1383160"/>
            <a:ext cx="72327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ЕНН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30" name="Группа 42"/>
          <p:cNvGrpSpPr/>
          <p:nvPr/>
        </p:nvGrpSpPr>
        <p:grpSpPr>
          <a:xfrm>
            <a:off x="6732240" y="1268761"/>
            <a:ext cx="648074" cy="288032"/>
            <a:chOff x="1331640" y="3284984"/>
            <a:chExt cx="360041" cy="216024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1547665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Прямоугольник 52"/>
          <p:cNvSpPr/>
          <p:nvPr/>
        </p:nvSpPr>
        <p:spPr>
          <a:xfrm>
            <a:off x="6729047" y="2463280"/>
            <a:ext cx="72327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ЁНН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54" name="Группа 42"/>
          <p:cNvGrpSpPr/>
          <p:nvPr/>
        </p:nvGrpSpPr>
        <p:grpSpPr>
          <a:xfrm>
            <a:off x="6732240" y="2348881"/>
            <a:ext cx="648072" cy="288032"/>
            <a:chOff x="1331640" y="3284984"/>
            <a:chExt cx="360040" cy="216024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Прямоугольник 56"/>
          <p:cNvSpPr/>
          <p:nvPr/>
        </p:nvSpPr>
        <p:spPr>
          <a:xfrm>
            <a:off x="971600" y="3429000"/>
            <a:ext cx="194421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увид</a:t>
            </a:r>
            <a:r>
              <a:rPr lang="ru-RU" sz="2800" b="1" dirty="0" smtClean="0">
                <a:solidFill>
                  <a:schemeClr val="tx1"/>
                </a:solidFill>
              </a:rPr>
              <a:t>     </a:t>
            </a:r>
            <a:r>
              <a:rPr lang="ru-RU" sz="2800" b="1" dirty="0" err="1" smtClean="0">
                <a:solidFill>
                  <a:schemeClr val="tx1"/>
                </a:solidFill>
              </a:rPr>
              <a:t>ть</a:t>
            </a:r>
            <a:endParaRPr lang="ru-RU" sz="2800" dirty="0">
              <a:solidFill>
                <a:schemeClr val="tx1"/>
              </a:solidFill>
            </a:endParaRPr>
          </a:p>
        </p:txBody>
      </p:sp>
      <p:grpSp>
        <p:nvGrpSpPr>
          <p:cNvPr id="58" name="Группа 13"/>
          <p:cNvGrpSpPr/>
          <p:nvPr/>
        </p:nvGrpSpPr>
        <p:grpSpPr>
          <a:xfrm>
            <a:off x="1115616" y="3861049"/>
            <a:ext cx="1224136" cy="288032"/>
            <a:chOff x="1763688" y="2421810"/>
            <a:chExt cx="1368152" cy="299151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>
              <a:off x="1763688" y="2708920"/>
              <a:ext cx="136815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1769423" y="2432929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>
              <a:off x="3123210" y="2421810"/>
              <a:ext cx="0" cy="28803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Прямоугольник 61"/>
          <p:cNvSpPr/>
          <p:nvPr/>
        </p:nvSpPr>
        <p:spPr>
          <a:xfrm>
            <a:off x="5508106" y="3429000"/>
            <a:ext cx="2648197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chemeClr val="tx1"/>
                </a:solidFill>
              </a:rPr>
              <a:t>увид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r>
              <a:rPr lang="ru-RU" sz="2400" dirty="0" smtClean="0">
                <a:solidFill>
                  <a:srgbClr val="FF0000"/>
                </a:solidFill>
              </a:rPr>
              <a:t>….</a:t>
            </a:r>
            <a:r>
              <a:rPr lang="ru-RU" sz="2800" b="1" dirty="0" err="1" smtClean="0">
                <a:solidFill>
                  <a:schemeClr val="tx1"/>
                </a:solidFill>
              </a:rPr>
              <a:t>нный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631503" y="3615409"/>
            <a:ext cx="72327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ЕНН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64" name="Группа 42"/>
          <p:cNvGrpSpPr/>
          <p:nvPr/>
        </p:nvGrpSpPr>
        <p:grpSpPr>
          <a:xfrm>
            <a:off x="6660232" y="3501009"/>
            <a:ext cx="648074" cy="288032"/>
            <a:chOff x="1331640" y="3284984"/>
            <a:chExt cx="360041" cy="216024"/>
          </a:xfrm>
        </p:grpSpPr>
        <p:cxnSp>
          <p:nvCxnSpPr>
            <p:cNvPr id="65" name="Прямая соединительная линия 64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1547665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Прямоугольник 66"/>
          <p:cNvSpPr/>
          <p:nvPr/>
        </p:nvSpPr>
        <p:spPr>
          <a:xfrm>
            <a:off x="1907704" y="3501009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Е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203848" y="3573017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+</a:t>
            </a:r>
            <a:endParaRPr lang="ru-RU" sz="4400" b="1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707904" y="3501009"/>
            <a:ext cx="11721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CC66"/>
                </a:solidFill>
              </a:rPr>
              <a:t>ЕНН</a:t>
            </a:r>
            <a:endParaRPr lang="ru-RU" sz="4400" dirty="0">
              <a:solidFill>
                <a:srgbClr val="FFCC66"/>
              </a:solidFill>
            </a:endParaRPr>
          </a:p>
        </p:txBody>
      </p:sp>
      <p:grpSp>
        <p:nvGrpSpPr>
          <p:cNvPr id="70" name="Группа 69"/>
          <p:cNvGrpSpPr/>
          <p:nvPr/>
        </p:nvGrpSpPr>
        <p:grpSpPr>
          <a:xfrm>
            <a:off x="1907704" y="3501008"/>
            <a:ext cx="504056" cy="648072"/>
            <a:chOff x="4716016" y="3068960"/>
            <a:chExt cx="792088" cy="720080"/>
          </a:xfrm>
        </p:grpSpPr>
        <p:cxnSp>
          <p:nvCxnSpPr>
            <p:cNvPr id="71" name="Прямая соединительная линия 70"/>
            <p:cNvCxnSpPr/>
            <p:nvPr/>
          </p:nvCxnSpPr>
          <p:spPr>
            <a:xfrm>
              <a:off x="4716016" y="3068960"/>
              <a:ext cx="792088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 flipH="1">
              <a:off x="4788024" y="3068960"/>
              <a:ext cx="648072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Прямоугольник 72"/>
          <p:cNvSpPr/>
          <p:nvPr/>
        </p:nvSpPr>
        <p:spPr>
          <a:xfrm>
            <a:off x="4932040" y="3573017"/>
            <a:ext cx="432048" cy="576064"/>
          </a:xfrm>
          <a:prstGeom prst="rect">
            <a:avLst/>
          </a:prstGeom>
          <a:solidFill>
            <a:srgbClr val="4F81BD">
              <a:alpha val="0"/>
            </a:srgbClr>
          </a:solidFill>
          <a:ln>
            <a:solidFill>
              <a:srgbClr val="385D8A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=</a:t>
            </a:r>
            <a:endParaRPr lang="ru-RU" sz="4400" b="1" dirty="0"/>
          </a:p>
        </p:txBody>
      </p:sp>
      <p:grpSp>
        <p:nvGrpSpPr>
          <p:cNvPr id="74" name="Группа 29"/>
          <p:cNvGrpSpPr/>
          <p:nvPr/>
        </p:nvGrpSpPr>
        <p:grpSpPr>
          <a:xfrm>
            <a:off x="1907704" y="3501008"/>
            <a:ext cx="360040" cy="216024"/>
            <a:chOff x="1331640" y="3284984"/>
            <a:chExt cx="360040" cy="216024"/>
          </a:xfrm>
        </p:grpSpPr>
        <p:cxnSp>
          <p:nvCxnSpPr>
            <p:cNvPr id="75" name="Прямая соединительная линия 74"/>
            <p:cNvCxnSpPr/>
            <p:nvPr/>
          </p:nvCxnSpPr>
          <p:spPr>
            <a:xfrm flipV="1">
              <a:off x="1331640" y="3284984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>
              <a:off x="1547664" y="3284984"/>
              <a:ext cx="144016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/>
      <p:bldP spid="21" grpId="0"/>
      <p:bldP spid="52" grpId="0" animBg="1"/>
      <p:bldP spid="53" grpId="0" animBg="1"/>
      <p:bldP spid="63" grpId="0" animBg="1"/>
      <p:bldP spid="69" grpId="0"/>
    </p:bldLst>
  </p:timing>
</p:sld>
</file>

<file path=ppt/theme/theme1.xml><?xml version="1.0" encoding="utf-8"?>
<a:theme xmlns:a="http://schemas.openxmlformats.org/drawingml/2006/main" name="Тема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Тема6</Template>
  <TotalTime>882</TotalTime>
  <Words>486</Words>
  <Application>Microsoft Office PowerPoint</Application>
  <PresentationFormat>Экран (4:3)</PresentationFormat>
  <Paragraphs>207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Тема6</vt:lpstr>
      <vt:lpstr>Образование и правописание причастий прошедшего времени</vt:lpstr>
      <vt:lpstr>Слайд 2</vt:lpstr>
      <vt:lpstr>Образование и правописание действительных причастий прошедшего времени</vt:lpstr>
      <vt:lpstr>Потренируемся</vt:lpstr>
      <vt:lpstr>Образование страдательных причастий прошедшего времени</vt:lpstr>
      <vt:lpstr>Слайд 6</vt:lpstr>
      <vt:lpstr>Суффиксы</vt:lpstr>
      <vt:lpstr>-НН- (-Н)</vt:lpstr>
      <vt:lpstr>-ЕНН-(-ЁНН-, -ЁН-,-ЕН-)</vt:lpstr>
      <vt:lpstr>Слайд 10</vt:lpstr>
      <vt:lpstr>-Т-</vt:lpstr>
      <vt:lpstr>Слайд 12</vt:lpstr>
      <vt:lpstr>Слайд 13</vt:lpstr>
      <vt:lpstr>Слайд 14</vt:lpstr>
      <vt:lpstr>Слайд 15</vt:lpstr>
      <vt:lpstr>Вставьте пропущенные буквы</vt:lpstr>
      <vt:lpstr>Вставьте пропущенные буквы</vt:lpstr>
      <vt:lpstr>Вставьте пропущенные буквы</vt:lpstr>
      <vt:lpstr>Слайд 19</vt:lpstr>
      <vt:lpstr>Малое море</vt:lpstr>
      <vt:lpstr>Голомянка</vt:lpstr>
      <vt:lpstr>Большая Колокольня  Бухта Песчаная</vt:lpstr>
      <vt:lpstr>Слайд 23</vt:lpstr>
      <vt:lpstr>Разберите по составу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страдательных причастий прошедшего времени</dc:title>
  <dc:creator>НАТА</dc:creator>
  <cp:lastModifiedBy>НАТА</cp:lastModifiedBy>
  <cp:revision>64</cp:revision>
  <dcterms:created xsi:type="dcterms:W3CDTF">2013-12-17T12:03:38Z</dcterms:created>
  <dcterms:modified xsi:type="dcterms:W3CDTF">2020-02-25T08:58:15Z</dcterms:modified>
</cp:coreProperties>
</file>